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3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4.xml" ContentType="application/vnd.openxmlformats-officedocument.theme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5.xml" ContentType="application/vnd.openxmlformats-officedocument.theme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6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7.xml" ContentType="application/vnd.openxmlformats-officedocument.theme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711" r:id="rId2"/>
    <p:sldMasterId id="2147483666" r:id="rId3"/>
    <p:sldMasterId id="2147483657" r:id="rId4"/>
    <p:sldMasterId id="2147483675" r:id="rId5"/>
    <p:sldMasterId id="2147483684" r:id="rId6"/>
    <p:sldMasterId id="2147483693" r:id="rId7"/>
    <p:sldMasterId id="2147483702" r:id="rId8"/>
  </p:sldMasterIdLst>
  <p:notesMasterIdLst>
    <p:notesMasterId r:id="rId30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3" r:id="rId15"/>
    <p:sldId id="277" r:id="rId16"/>
    <p:sldId id="278" r:id="rId17"/>
    <p:sldId id="279" r:id="rId18"/>
    <p:sldId id="280" r:id="rId19"/>
    <p:sldId id="281" r:id="rId20"/>
    <p:sldId id="262" r:id="rId21"/>
    <p:sldId id="265" r:id="rId22"/>
    <p:sldId id="266" r:id="rId23"/>
    <p:sldId id="282" r:id="rId24"/>
    <p:sldId id="283" r:id="rId25"/>
    <p:sldId id="285" r:id="rId26"/>
    <p:sldId id="275" r:id="rId27"/>
    <p:sldId id="274" r:id="rId28"/>
    <p:sldId id="284" r:id="rId29"/>
  </p:sldIdLst>
  <p:sldSz cx="12192000" cy="6858000"/>
  <p:notesSz cx="6858000" cy="9144000"/>
  <p:embeddedFontLst>
    <p:embeddedFont>
      <p:font typeface="Calibri" panose="020F0502020204030204" pitchFamily="34" charset="0"/>
      <p:regular r:id="rId31"/>
      <p:bold r:id="rId32"/>
      <p:italic r:id="rId33"/>
      <p:boldItalic r:id="rId34"/>
    </p:embeddedFont>
    <p:embeddedFont>
      <p:font typeface="Muller Regular" pitchFamily="50" charset="0"/>
      <p:regular r:id="rId35"/>
    </p:embeddedFont>
    <p:embeddedFont>
      <p:font typeface="Consolas" panose="020B0609020204030204" pitchFamily="49" charset="0"/>
      <p:regular r:id="rId36"/>
      <p:bold r:id="rId37"/>
      <p:italic r:id="rId38"/>
      <p:boldItalic r:id="rId39"/>
    </p:embeddedFont>
    <p:embeddedFont>
      <p:font typeface="Tahoma" panose="020B0604030504040204" pitchFamily="34" charset="0"/>
      <p:regular r:id="rId40"/>
      <p:bold r:id="rId41"/>
    </p:embeddedFont>
    <p:embeddedFont>
      <p:font typeface="Stag Light" panose="02000603060000020004" pitchFamily="50" charset="0"/>
      <p:regular r:id="rId42"/>
      <p:italic r:id="rId43"/>
    </p:embeddedFont>
  </p:embeddedFontLst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2" autoAdjust="0"/>
    <p:restoredTop sz="94660"/>
  </p:normalViewPr>
  <p:slideViewPr>
    <p:cSldViewPr snapToGrid="0">
      <p:cViewPr varScale="1">
        <p:scale>
          <a:sx n="70" d="100"/>
          <a:sy n="70" d="100"/>
        </p:scale>
        <p:origin x="61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openxmlformats.org/officeDocument/2006/relationships/slide" Target="slides/slide18.xml"/><Relationship Id="rId39" Type="http://schemas.openxmlformats.org/officeDocument/2006/relationships/font" Target="fonts/font9.fntdata"/><Relationship Id="rId21" Type="http://schemas.openxmlformats.org/officeDocument/2006/relationships/slide" Target="slides/slide13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47" Type="http://schemas.openxmlformats.org/officeDocument/2006/relationships/tableStyles" Target="tableStyles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8.xml"/><Relationship Id="rId29" Type="http://schemas.openxmlformats.org/officeDocument/2006/relationships/slide" Target="slides/slide2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3.xml"/><Relationship Id="rId24" Type="http://schemas.openxmlformats.org/officeDocument/2006/relationships/slide" Target="slides/slide16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7.xml"/><Relationship Id="rId23" Type="http://schemas.openxmlformats.org/officeDocument/2006/relationships/slide" Target="slides/slide15.xml"/><Relationship Id="rId28" Type="http://schemas.openxmlformats.org/officeDocument/2006/relationships/slide" Target="slides/slide20.xml"/><Relationship Id="rId36" Type="http://schemas.openxmlformats.org/officeDocument/2006/relationships/font" Target="fonts/font6.fntdata"/><Relationship Id="rId10" Type="http://schemas.openxmlformats.org/officeDocument/2006/relationships/slide" Target="slides/slide2.xml"/><Relationship Id="rId19" Type="http://schemas.openxmlformats.org/officeDocument/2006/relationships/slide" Target="slides/slide11.xml"/><Relationship Id="rId31" Type="http://schemas.openxmlformats.org/officeDocument/2006/relationships/font" Target="fonts/font1.fntdata"/><Relationship Id="rId44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slide" Target="slides/slide14.xml"/><Relationship Id="rId27" Type="http://schemas.openxmlformats.org/officeDocument/2006/relationships/slide" Target="slides/slide19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font" Target="fonts/font13.fntdata"/><Relationship Id="rId8" Type="http://schemas.openxmlformats.org/officeDocument/2006/relationships/slideMaster" Target="slideMasters/slideMaster8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slide" Target="slides/slide17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theme" Target="theme/theme1.xml"/><Relationship Id="rId20" Type="http://schemas.openxmlformats.org/officeDocument/2006/relationships/slide" Target="slides/slide12.xml"/><Relationship Id="rId41" Type="http://schemas.openxmlformats.org/officeDocument/2006/relationships/font" Target="fonts/font1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A9E23E-F74B-4DA7-A44A-7D0B21F693DE}" type="datetimeFigureOut">
              <a:rPr lang="es-PE" smtClean="0"/>
              <a:t>15/03/2019</a:t>
            </a:fld>
            <a:endParaRPr lang="es-PE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PE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E200D0-0124-46D4-830E-3C6063DE9E1F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343012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PE" dirty="0" smtClean="0"/>
              <a:t>http://www.mclibre.org/consultar/python/ejercicios/ej-for-1.html</a:t>
            </a:r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E200D0-0124-46D4-830E-3C6063DE9E1F}" type="slidenum">
              <a:rPr lang="es-PE" smtClean="0"/>
              <a:t>21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499376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5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5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8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8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positiva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38200" y="2646444"/>
            <a:ext cx="6652578" cy="105727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838200" y="3754519"/>
            <a:ext cx="6652578" cy="463549"/>
          </a:xfrm>
        </p:spPr>
        <p:txBody>
          <a:bodyPr anchor="ctr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15/03/2019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6908421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2224725"/>
            <a:ext cx="10515600" cy="392143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15/03/2019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8461740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2224725"/>
            <a:ext cx="5181600" cy="3921434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2224725"/>
            <a:ext cx="5181600" cy="3921434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15/03/2019</a:t>
            </a:fld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2712903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543882"/>
            <a:ext cx="9409111" cy="63722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2224725"/>
            <a:ext cx="5157787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3031958"/>
            <a:ext cx="5157787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2224725"/>
            <a:ext cx="5183188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3031958"/>
            <a:ext cx="5183188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15/03/2019</a:t>
            </a:fld>
            <a:endParaRPr lang="es-PE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6643283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543882"/>
            <a:ext cx="9409111" cy="63722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2224725"/>
            <a:ext cx="5157787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3031958"/>
            <a:ext cx="5157787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224725"/>
            <a:ext cx="5183188" cy="392143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15/03/2019</a:t>
            </a:fld>
            <a:endParaRPr lang="es-PE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22140390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15/03/2019</a:t>
            </a:fld>
            <a:endParaRPr lang="es-PE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3729324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15/03/2019</a:t>
            </a:fld>
            <a:endParaRPr lang="es-PE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6671538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cabezado de secció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2900363"/>
            <a:ext cx="8336213" cy="1057275"/>
          </a:xfrm>
        </p:spPr>
        <p:txBody>
          <a:bodyPr anchor="ctr"/>
          <a:lstStyle>
            <a:lvl1pPr>
              <a:defRPr sz="4000">
                <a:solidFill>
                  <a:schemeClr val="tx1"/>
                </a:solidFill>
              </a:defRPr>
            </a:lvl1pPr>
          </a:lstStyle>
          <a:p>
            <a:r>
              <a:rPr lang="es-ES" dirty="0" smtClean="0"/>
              <a:t>Haga clic para modificar el estilo de título del patrón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15/03/2019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1713536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positiva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38200" y="2646444"/>
            <a:ext cx="6652578" cy="105727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838200" y="3754519"/>
            <a:ext cx="6652578" cy="463549"/>
          </a:xfrm>
        </p:spPr>
        <p:txBody>
          <a:bodyPr anchor="ctr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15/03/2019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8401091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2224725"/>
            <a:ext cx="10515600" cy="392143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15/03/2019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68656428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2224725"/>
            <a:ext cx="5181600" cy="3921434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2224725"/>
            <a:ext cx="5181600" cy="3921434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15/03/2019</a:t>
            </a:fld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6225764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2224725"/>
            <a:ext cx="10515600" cy="392143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15/03/2019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11" y="5643968"/>
            <a:ext cx="996321" cy="99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4933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543882"/>
            <a:ext cx="9409111" cy="63722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2224725"/>
            <a:ext cx="5157787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3031958"/>
            <a:ext cx="5157787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2224725"/>
            <a:ext cx="5183188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3031958"/>
            <a:ext cx="5183188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15/03/2019</a:t>
            </a:fld>
            <a:endParaRPr lang="es-PE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8749985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543882"/>
            <a:ext cx="9409111" cy="63722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2224725"/>
            <a:ext cx="5157787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3031958"/>
            <a:ext cx="5157787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224725"/>
            <a:ext cx="5183188" cy="392143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15/03/2019</a:t>
            </a:fld>
            <a:endParaRPr lang="es-PE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02535027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15/03/2019</a:t>
            </a:fld>
            <a:endParaRPr lang="es-PE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38817485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15/03/2019</a:t>
            </a:fld>
            <a:endParaRPr lang="es-PE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335322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cabezado de secció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2900363"/>
            <a:ext cx="8336213" cy="1057275"/>
          </a:xfrm>
        </p:spPr>
        <p:txBody>
          <a:bodyPr anchor="ctr"/>
          <a:lstStyle>
            <a:lvl1pPr>
              <a:defRPr sz="4000"/>
            </a:lvl1pPr>
          </a:lstStyle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15/03/2019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99998038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positiva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38200" y="2646444"/>
            <a:ext cx="6652578" cy="105727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838200" y="3754519"/>
            <a:ext cx="6652578" cy="463549"/>
          </a:xfrm>
        </p:spPr>
        <p:txBody>
          <a:bodyPr anchor="ctr">
            <a:no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15/03/2019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54085059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2224725"/>
            <a:ext cx="10515600" cy="392143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15/03/2019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71420867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2224725"/>
            <a:ext cx="5181600" cy="3921434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2224725"/>
            <a:ext cx="5181600" cy="3921434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15/03/2019</a:t>
            </a:fld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2885296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543882"/>
            <a:ext cx="9409111" cy="63722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2224725"/>
            <a:ext cx="5157787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3031958"/>
            <a:ext cx="5157787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2224725"/>
            <a:ext cx="5183188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3031958"/>
            <a:ext cx="5183188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15/03/2019</a:t>
            </a:fld>
            <a:endParaRPr lang="es-PE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6980949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543882"/>
            <a:ext cx="9409111" cy="63722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2224725"/>
            <a:ext cx="5157787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3031958"/>
            <a:ext cx="5157787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224725"/>
            <a:ext cx="5183188" cy="392143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15/03/2019</a:t>
            </a:fld>
            <a:endParaRPr lang="es-PE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7812737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2224725"/>
            <a:ext cx="5181600" cy="3921434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2224725"/>
            <a:ext cx="5181600" cy="3921434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15/03/2019</a:t>
            </a:fld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11" y="5643968"/>
            <a:ext cx="996321" cy="99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02113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15/03/2019</a:t>
            </a:fld>
            <a:endParaRPr lang="es-PE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23305352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15/03/2019</a:t>
            </a:fld>
            <a:endParaRPr lang="es-PE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24234589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cabezado de secció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2900363"/>
            <a:ext cx="8336213" cy="1057275"/>
          </a:xfrm>
        </p:spPr>
        <p:txBody>
          <a:bodyPr anchor="ctr"/>
          <a:lstStyle>
            <a:lvl1pPr>
              <a:defRPr sz="4000"/>
            </a:lvl1pPr>
          </a:lstStyle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15/03/2019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09971917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positiva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38200" y="2646444"/>
            <a:ext cx="6652578" cy="105727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838200" y="3754519"/>
            <a:ext cx="6652578" cy="463549"/>
          </a:xfrm>
        </p:spPr>
        <p:txBody>
          <a:bodyPr anchor="ctr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15/03/2019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4312403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2224725"/>
            <a:ext cx="10515600" cy="392143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15/03/2019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87490126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2224725"/>
            <a:ext cx="5181600" cy="3921434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2224725"/>
            <a:ext cx="5181600" cy="3921434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15/03/2019</a:t>
            </a:fld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42069700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543882"/>
            <a:ext cx="9409111" cy="63722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2224725"/>
            <a:ext cx="5157787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3031958"/>
            <a:ext cx="5157787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2224725"/>
            <a:ext cx="5183188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3031958"/>
            <a:ext cx="5183188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15/03/2019</a:t>
            </a:fld>
            <a:endParaRPr lang="es-PE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6441406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543882"/>
            <a:ext cx="9409111" cy="63722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2224725"/>
            <a:ext cx="5157787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3031958"/>
            <a:ext cx="5157787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224725"/>
            <a:ext cx="5183188" cy="392143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15/03/2019</a:t>
            </a:fld>
            <a:endParaRPr lang="es-PE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44529416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15/03/2019</a:t>
            </a:fld>
            <a:endParaRPr lang="es-PE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07196440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15/03/2019</a:t>
            </a:fld>
            <a:endParaRPr lang="es-PE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9946866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543882"/>
            <a:ext cx="9409111" cy="63722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2224725"/>
            <a:ext cx="5157787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3031958"/>
            <a:ext cx="5157787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2224725"/>
            <a:ext cx="5183188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3031958"/>
            <a:ext cx="5183188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15/03/2019</a:t>
            </a:fld>
            <a:endParaRPr lang="es-PE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  <p:pic>
        <p:nvPicPr>
          <p:cNvPr id="10" name="Imagen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11" y="5643968"/>
            <a:ext cx="996321" cy="99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1255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cabezado de secció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2900363"/>
            <a:ext cx="8336213" cy="1057275"/>
          </a:xfrm>
        </p:spPr>
        <p:txBody>
          <a:bodyPr anchor="ctr"/>
          <a:lstStyle>
            <a:lvl1pPr>
              <a:defRPr sz="4000"/>
            </a:lvl1pPr>
          </a:lstStyle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15/03/2019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8037968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positiva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38200" y="2646444"/>
            <a:ext cx="6652578" cy="105727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838200" y="3754519"/>
            <a:ext cx="6652578" cy="463549"/>
          </a:xfrm>
        </p:spPr>
        <p:txBody>
          <a:bodyPr anchor="ctr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15/03/2019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4766193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2224725"/>
            <a:ext cx="10515600" cy="392143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15/03/2019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56129757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2224725"/>
            <a:ext cx="5181600" cy="3921434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2224725"/>
            <a:ext cx="5181600" cy="3921434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15/03/2019</a:t>
            </a:fld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28306003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543882"/>
            <a:ext cx="9409111" cy="63722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2224725"/>
            <a:ext cx="5157787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3031958"/>
            <a:ext cx="5157787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2224725"/>
            <a:ext cx="5183188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3031958"/>
            <a:ext cx="5183188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15/03/2019</a:t>
            </a:fld>
            <a:endParaRPr lang="es-PE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0856929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543882"/>
            <a:ext cx="9409111" cy="63722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2224725"/>
            <a:ext cx="5157787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3031958"/>
            <a:ext cx="5157787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224725"/>
            <a:ext cx="5183188" cy="392143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15/03/2019</a:t>
            </a:fld>
            <a:endParaRPr lang="es-PE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84993341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15/03/2019</a:t>
            </a:fld>
            <a:endParaRPr lang="es-PE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342409937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15/03/2019</a:t>
            </a:fld>
            <a:endParaRPr lang="es-PE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254509999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cabezado de secció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2900363"/>
            <a:ext cx="8336213" cy="1057275"/>
          </a:xfrm>
        </p:spPr>
        <p:txBody>
          <a:bodyPr anchor="ctr"/>
          <a:lstStyle>
            <a:lvl1pPr>
              <a:defRPr sz="4000"/>
            </a:lvl1pPr>
          </a:lstStyle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15/03/2019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0776665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positiva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38200" y="2646444"/>
            <a:ext cx="6652578" cy="105727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838200" y="3754519"/>
            <a:ext cx="6652578" cy="463549"/>
          </a:xfrm>
        </p:spPr>
        <p:txBody>
          <a:bodyPr anchor="ctr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15/03/2019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9421291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543882"/>
            <a:ext cx="9409111" cy="63722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2224725"/>
            <a:ext cx="5157787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3031958"/>
            <a:ext cx="5157787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224725"/>
            <a:ext cx="5183188" cy="392143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15/03/2019</a:t>
            </a:fld>
            <a:endParaRPr lang="es-PE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  <p:pic>
        <p:nvPicPr>
          <p:cNvPr id="10" name="Imagen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11" y="5643968"/>
            <a:ext cx="996321" cy="99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591501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2224725"/>
            <a:ext cx="10515600" cy="392143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15/03/2019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88414682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2224725"/>
            <a:ext cx="5181600" cy="3921434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2224725"/>
            <a:ext cx="5181600" cy="3921434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15/03/2019</a:t>
            </a:fld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700673833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543882"/>
            <a:ext cx="9409111" cy="63722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2224725"/>
            <a:ext cx="5157787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3031958"/>
            <a:ext cx="5157787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2224725"/>
            <a:ext cx="5183188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3031958"/>
            <a:ext cx="5183188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15/03/2019</a:t>
            </a:fld>
            <a:endParaRPr lang="es-PE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6929915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543882"/>
            <a:ext cx="9409111" cy="63722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2224725"/>
            <a:ext cx="5157787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3031958"/>
            <a:ext cx="5157787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224725"/>
            <a:ext cx="5183188" cy="392143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15/03/2019</a:t>
            </a:fld>
            <a:endParaRPr lang="es-PE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261232064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15/03/2019</a:t>
            </a:fld>
            <a:endParaRPr lang="es-PE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641203243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15/03/2019</a:t>
            </a:fld>
            <a:endParaRPr lang="es-PE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013526371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cabezado de secció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2900363"/>
            <a:ext cx="8336213" cy="1057275"/>
          </a:xfrm>
        </p:spPr>
        <p:txBody>
          <a:bodyPr anchor="ctr"/>
          <a:lstStyle>
            <a:lvl1pPr>
              <a:defRPr sz="4000"/>
            </a:lvl1pPr>
          </a:lstStyle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15/03/2019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7204855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positiva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38200" y="2646444"/>
            <a:ext cx="6652578" cy="105727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838200" y="3754519"/>
            <a:ext cx="6652578" cy="463549"/>
          </a:xfrm>
        </p:spPr>
        <p:txBody>
          <a:bodyPr anchor="ctr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15/03/2019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5046127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2224725"/>
            <a:ext cx="10515600" cy="392143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15/03/2019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2278203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2224725"/>
            <a:ext cx="5181600" cy="3921434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2224725"/>
            <a:ext cx="5181600" cy="3921434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15/03/2019</a:t>
            </a:fld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8414272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15/03/2019</a:t>
            </a:fld>
            <a:endParaRPr lang="es-PE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  <p:pic>
        <p:nvPicPr>
          <p:cNvPr id="6" name="Imagen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11" y="5643968"/>
            <a:ext cx="996321" cy="99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560534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543882"/>
            <a:ext cx="9409111" cy="63722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2224725"/>
            <a:ext cx="5157787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3031958"/>
            <a:ext cx="5157787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2224725"/>
            <a:ext cx="5183188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3031958"/>
            <a:ext cx="5183188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15/03/2019</a:t>
            </a:fld>
            <a:endParaRPr lang="es-PE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2970523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543882"/>
            <a:ext cx="9409111" cy="63722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2224725"/>
            <a:ext cx="5157787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3031958"/>
            <a:ext cx="5157787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224725"/>
            <a:ext cx="5183188" cy="392143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15/03/2019</a:t>
            </a:fld>
            <a:endParaRPr lang="es-PE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68513002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15/03/2019</a:t>
            </a:fld>
            <a:endParaRPr lang="es-PE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9447732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15/03/2019</a:t>
            </a:fld>
            <a:endParaRPr lang="es-PE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8696670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cabezado de secció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2900363"/>
            <a:ext cx="8336213" cy="1057275"/>
          </a:xfrm>
        </p:spPr>
        <p:txBody>
          <a:bodyPr anchor="ctr"/>
          <a:lstStyle>
            <a:lvl1pPr>
              <a:defRPr sz="4000"/>
            </a:lvl1pPr>
          </a:lstStyle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15/03/2019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87937977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15/03/2019</a:t>
            </a:fld>
            <a:endParaRPr lang="es-PE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  <p:pic>
        <p:nvPicPr>
          <p:cNvPr id="5" name="Imagen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11" y="5643968"/>
            <a:ext cx="996321" cy="99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1579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cabezado de secció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2900363"/>
            <a:ext cx="8336213" cy="1057275"/>
          </a:xfrm>
        </p:spPr>
        <p:txBody>
          <a:bodyPr anchor="ctr"/>
          <a:lstStyle>
            <a:lvl1pPr>
              <a:defRPr sz="4000"/>
            </a:lvl1pPr>
          </a:lstStyle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15/03/2019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4400703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positiva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38200" y="2646444"/>
            <a:ext cx="6652578" cy="105727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838200" y="3754519"/>
            <a:ext cx="6652578" cy="463549"/>
          </a:xfrm>
        </p:spPr>
        <p:txBody>
          <a:bodyPr anchor="ctr">
            <a:no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15/03/2019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8097288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10" Type="http://schemas.openxmlformats.org/officeDocument/2006/relationships/image" Target="../media/image4.png"/><Relationship Id="rId4" Type="http://schemas.openxmlformats.org/officeDocument/2006/relationships/slideLayout" Target="../slideLayouts/slideLayout12.xml"/><Relationship Id="rId9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5" Type="http://schemas.openxmlformats.org/officeDocument/2006/relationships/slideLayout" Target="../slideLayouts/slideLayout21.xml"/><Relationship Id="rId10" Type="http://schemas.openxmlformats.org/officeDocument/2006/relationships/image" Target="../media/image6.png"/><Relationship Id="rId4" Type="http://schemas.openxmlformats.org/officeDocument/2006/relationships/slideLayout" Target="../slideLayouts/slideLayout20.xml"/><Relationship Id="rId9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9.xml"/><Relationship Id="rId10" Type="http://schemas.openxmlformats.org/officeDocument/2006/relationships/image" Target="../media/image8.png"/><Relationship Id="rId4" Type="http://schemas.openxmlformats.org/officeDocument/2006/relationships/slideLayout" Target="../slideLayouts/slideLayout28.xml"/><Relationship Id="rId9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0.xml"/><Relationship Id="rId3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9.xml"/><Relationship Id="rId2" Type="http://schemas.openxmlformats.org/officeDocument/2006/relationships/slideLayout" Target="../slideLayouts/slideLayout34.xml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7.xml"/><Relationship Id="rId10" Type="http://schemas.openxmlformats.org/officeDocument/2006/relationships/image" Target="../media/image10.png"/><Relationship Id="rId4" Type="http://schemas.openxmlformats.org/officeDocument/2006/relationships/slideLayout" Target="../slideLayouts/slideLayout36.xml"/><Relationship Id="rId9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8.xml"/><Relationship Id="rId3" Type="http://schemas.openxmlformats.org/officeDocument/2006/relationships/slideLayout" Target="../slideLayouts/slideLayout43.xml"/><Relationship Id="rId7" Type="http://schemas.openxmlformats.org/officeDocument/2006/relationships/slideLayout" Target="../slideLayouts/slideLayout47.xml"/><Relationship Id="rId2" Type="http://schemas.openxmlformats.org/officeDocument/2006/relationships/slideLayout" Target="../slideLayouts/slideLayout42.xml"/><Relationship Id="rId1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5.xml"/><Relationship Id="rId10" Type="http://schemas.openxmlformats.org/officeDocument/2006/relationships/image" Target="../media/image12.png"/><Relationship Id="rId4" Type="http://schemas.openxmlformats.org/officeDocument/2006/relationships/slideLayout" Target="../slideLayouts/slideLayout44.xml"/><Relationship Id="rId9" Type="http://schemas.openxmlformats.org/officeDocument/2006/relationships/theme" Target="../theme/theme6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5" Type="http://schemas.openxmlformats.org/officeDocument/2006/relationships/slideLayout" Target="../slideLayouts/slideLayout53.xml"/><Relationship Id="rId10" Type="http://schemas.openxmlformats.org/officeDocument/2006/relationships/image" Target="../media/image14.png"/><Relationship Id="rId4" Type="http://schemas.openxmlformats.org/officeDocument/2006/relationships/slideLayout" Target="../slideLayouts/slideLayout52.xml"/><Relationship Id="rId9" Type="http://schemas.openxmlformats.org/officeDocument/2006/relationships/theme" Target="../theme/theme7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4.xml"/><Relationship Id="rId3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3.xml"/><Relationship Id="rId2" Type="http://schemas.openxmlformats.org/officeDocument/2006/relationships/slideLayout" Target="../slideLayouts/slideLayout58.xml"/><Relationship Id="rId1" Type="http://schemas.openxmlformats.org/officeDocument/2006/relationships/slideLayout" Target="../slideLayouts/slideLayout57.xml"/><Relationship Id="rId6" Type="http://schemas.openxmlformats.org/officeDocument/2006/relationships/slideLayout" Target="../slideLayouts/slideLayout62.xml"/><Relationship Id="rId5" Type="http://schemas.openxmlformats.org/officeDocument/2006/relationships/slideLayout" Target="../slideLayouts/slideLayout61.xml"/><Relationship Id="rId10" Type="http://schemas.openxmlformats.org/officeDocument/2006/relationships/image" Target="../media/image16.png"/><Relationship Id="rId4" Type="http://schemas.openxmlformats.org/officeDocument/2006/relationships/slideLayout" Target="../slideLayouts/slideLayout60.xml"/><Relationship Id="rId9" Type="http://schemas.openxmlformats.org/officeDocument/2006/relationships/theme" Target="../theme/theme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0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543881"/>
            <a:ext cx="9410699" cy="6372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 dirty="0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 smtClean="0"/>
              <a:t>Editar el estilo de texto del patrón</a:t>
            </a:r>
          </a:p>
          <a:p>
            <a:pPr lvl="1"/>
            <a:r>
              <a:rPr lang="es-ES" dirty="0" smtClean="0"/>
              <a:t>Segundo nivel</a:t>
            </a:r>
          </a:p>
          <a:p>
            <a:pPr lvl="2"/>
            <a:r>
              <a:rPr lang="es-ES" dirty="0" smtClean="0"/>
              <a:t>Tercer nivel</a:t>
            </a:r>
          </a:p>
          <a:p>
            <a:pPr lvl="3"/>
            <a:r>
              <a:rPr lang="es-ES" dirty="0" smtClean="0"/>
              <a:t>Cuarto nivel</a:t>
            </a:r>
          </a:p>
          <a:p>
            <a:pPr lvl="4"/>
            <a:r>
              <a:rPr lang="es-ES" dirty="0" smtClean="0"/>
              <a:t>Quinto nivel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fld id="{4CFB0538-05B5-4DE6-9B45-89FDCA8A00A6}" type="datetimeFigureOut">
              <a:rPr lang="es-PE" smtClean="0"/>
              <a:pPr/>
              <a:t>15/03/2019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fld id="{C50FB786-48BF-4F93-AEF9-89E1BCF1BEEA}" type="slidenum">
              <a:rPr lang="es-PE" smtClean="0"/>
              <a:pPr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296364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6" r:id="rId5"/>
    <p:sldLayoutId id="2147483654" r:id="rId6"/>
    <p:sldLayoutId id="2147483655" r:id="rId7"/>
    <p:sldLayoutId id="2147483651" r:id="rId8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bg1"/>
          </a:solidFill>
          <a:latin typeface="Stag Light" panose="02000603060000020004" pitchFamily="50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543881"/>
            <a:ext cx="9410699" cy="6372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 dirty="0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 smtClean="0"/>
              <a:t>Editar el estilo de texto del patrón</a:t>
            </a:r>
          </a:p>
          <a:p>
            <a:pPr lvl="1"/>
            <a:r>
              <a:rPr lang="es-ES" dirty="0" smtClean="0"/>
              <a:t>Segundo nivel</a:t>
            </a:r>
          </a:p>
          <a:p>
            <a:pPr lvl="2"/>
            <a:r>
              <a:rPr lang="es-ES" dirty="0" smtClean="0"/>
              <a:t>Tercer nivel</a:t>
            </a:r>
          </a:p>
          <a:p>
            <a:pPr lvl="3"/>
            <a:r>
              <a:rPr lang="es-ES" dirty="0" smtClean="0"/>
              <a:t>Cuarto nivel</a:t>
            </a:r>
          </a:p>
          <a:p>
            <a:pPr lvl="4"/>
            <a:r>
              <a:rPr lang="es-ES" dirty="0" smtClean="0"/>
              <a:t>Quinto nivel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fld id="{4CFB0538-05B5-4DE6-9B45-89FDCA8A00A6}" type="datetimeFigureOut">
              <a:rPr lang="es-PE" smtClean="0"/>
              <a:pPr/>
              <a:t>15/03/2019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fld id="{C50FB786-48BF-4F93-AEF9-89E1BCF1BEEA}" type="slidenum">
              <a:rPr lang="es-PE" smtClean="0"/>
              <a:pPr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1872038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Stag Light" panose="02000603060000020004" pitchFamily="50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543881"/>
            <a:ext cx="9410699" cy="6372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 dirty="0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 smtClean="0"/>
              <a:t>Editar el estilo de texto del patrón</a:t>
            </a:r>
          </a:p>
          <a:p>
            <a:pPr lvl="1"/>
            <a:r>
              <a:rPr lang="es-ES" dirty="0" smtClean="0"/>
              <a:t>Segundo nivel</a:t>
            </a:r>
          </a:p>
          <a:p>
            <a:pPr lvl="2"/>
            <a:r>
              <a:rPr lang="es-ES" dirty="0" smtClean="0"/>
              <a:t>Tercer nivel</a:t>
            </a:r>
          </a:p>
          <a:p>
            <a:pPr lvl="3"/>
            <a:r>
              <a:rPr lang="es-ES" dirty="0" smtClean="0"/>
              <a:t>Cuarto nivel</a:t>
            </a:r>
          </a:p>
          <a:p>
            <a:pPr lvl="4"/>
            <a:r>
              <a:rPr lang="es-ES" dirty="0" smtClean="0"/>
              <a:t>Quinto nivel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fld id="{4CFB0538-05B5-4DE6-9B45-89FDCA8A00A6}" type="datetimeFigureOut">
              <a:rPr lang="es-PE" smtClean="0"/>
              <a:pPr/>
              <a:t>15/03/2019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fld id="{C50FB786-48BF-4F93-AEF9-89E1BCF1BEEA}" type="slidenum">
              <a:rPr lang="es-PE" smtClean="0"/>
              <a:pPr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462886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bg1"/>
          </a:solidFill>
          <a:latin typeface="Stag Light" panose="02000603060000020004" pitchFamily="50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543881"/>
            <a:ext cx="9410699" cy="6372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 dirty="0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 smtClean="0"/>
              <a:t>Editar el estilo de texto del patrón</a:t>
            </a:r>
          </a:p>
          <a:p>
            <a:pPr lvl="1"/>
            <a:r>
              <a:rPr lang="es-ES" dirty="0" smtClean="0"/>
              <a:t>Segundo nivel</a:t>
            </a:r>
          </a:p>
          <a:p>
            <a:pPr lvl="2"/>
            <a:r>
              <a:rPr lang="es-ES" dirty="0" smtClean="0"/>
              <a:t>Tercer nivel</a:t>
            </a:r>
          </a:p>
          <a:p>
            <a:pPr lvl="3"/>
            <a:r>
              <a:rPr lang="es-ES" dirty="0" smtClean="0"/>
              <a:t>Cuarto nivel</a:t>
            </a:r>
          </a:p>
          <a:p>
            <a:pPr lvl="4"/>
            <a:r>
              <a:rPr lang="es-ES" dirty="0" smtClean="0"/>
              <a:t>Quinto nivel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fld id="{4CFB0538-05B5-4DE6-9B45-89FDCA8A00A6}" type="datetimeFigureOut">
              <a:rPr lang="es-PE" smtClean="0"/>
              <a:pPr/>
              <a:t>15/03/2019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fld id="{C50FB786-48BF-4F93-AEF9-89E1BCF1BEEA}" type="slidenum">
              <a:rPr lang="es-PE" smtClean="0"/>
              <a:pPr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488725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Stag Light" panose="02000603060000020004" pitchFamily="50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543881"/>
            <a:ext cx="9410699" cy="6372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 dirty="0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 smtClean="0"/>
              <a:t>Editar el estilo de texto del patrón</a:t>
            </a:r>
          </a:p>
          <a:p>
            <a:pPr lvl="1"/>
            <a:r>
              <a:rPr lang="es-ES" dirty="0" smtClean="0"/>
              <a:t>Segundo nivel</a:t>
            </a:r>
          </a:p>
          <a:p>
            <a:pPr lvl="2"/>
            <a:r>
              <a:rPr lang="es-ES" dirty="0" smtClean="0"/>
              <a:t>Tercer nivel</a:t>
            </a:r>
          </a:p>
          <a:p>
            <a:pPr lvl="3"/>
            <a:r>
              <a:rPr lang="es-ES" dirty="0" smtClean="0"/>
              <a:t>Cuarto nivel</a:t>
            </a:r>
          </a:p>
          <a:p>
            <a:pPr lvl="4"/>
            <a:r>
              <a:rPr lang="es-ES" dirty="0" smtClean="0"/>
              <a:t>Quinto nivel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fld id="{4CFB0538-05B5-4DE6-9B45-89FDCA8A00A6}" type="datetimeFigureOut">
              <a:rPr lang="es-PE" smtClean="0"/>
              <a:pPr/>
              <a:t>15/03/2019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fld id="{C50FB786-48BF-4F93-AEF9-89E1BCF1BEEA}" type="slidenum">
              <a:rPr lang="es-PE" smtClean="0"/>
              <a:pPr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853312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bg1"/>
          </a:solidFill>
          <a:latin typeface="Stag Light" panose="02000603060000020004" pitchFamily="50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543881"/>
            <a:ext cx="9410699" cy="6372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 dirty="0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 smtClean="0"/>
              <a:t>Editar el estilo de texto del patrón</a:t>
            </a:r>
          </a:p>
          <a:p>
            <a:pPr lvl="1"/>
            <a:r>
              <a:rPr lang="es-ES" dirty="0" smtClean="0"/>
              <a:t>Segundo nivel</a:t>
            </a:r>
          </a:p>
          <a:p>
            <a:pPr lvl="2"/>
            <a:r>
              <a:rPr lang="es-ES" dirty="0" smtClean="0"/>
              <a:t>Tercer nivel</a:t>
            </a:r>
          </a:p>
          <a:p>
            <a:pPr lvl="3"/>
            <a:r>
              <a:rPr lang="es-ES" dirty="0" smtClean="0"/>
              <a:t>Cuarto nivel</a:t>
            </a:r>
          </a:p>
          <a:p>
            <a:pPr lvl="4"/>
            <a:r>
              <a:rPr lang="es-ES" dirty="0" smtClean="0"/>
              <a:t>Quinto nivel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fld id="{4CFB0538-05B5-4DE6-9B45-89FDCA8A00A6}" type="datetimeFigureOut">
              <a:rPr lang="es-PE" smtClean="0"/>
              <a:pPr/>
              <a:t>15/03/2019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fld id="{C50FB786-48BF-4F93-AEF9-89E1BCF1BEEA}" type="slidenum">
              <a:rPr lang="es-PE" smtClean="0"/>
              <a:pPr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4645870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bg1"/>
          </a:solidFill>
          <a:latin typeface="Stag Light" panose="02000603060000020004" pitchFamily="50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543881"/>
            <a:ext cx="9410699" cy="6372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 dirty="0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 smtClean="0"/>
              <a:t>Editar el estilo de texto del patrón</a:t>
            </a:r>
          </a:p>
          <a:p>
            <a:pPr lvl="1"/>
            <a:r>
              <a:rPr lang="es-ES" dirty="0" smtClean="0"/>
              <a:t>Segundo nivel</a:t>
            </a:r>
          </a:p>
          <a:p>
            <a:pPr lvl="2"/>
            <a:r>
              <a:rPr lang="es-ES" dirty="0" smtClean="0"/>
              <a:t>Tercer nivel</a:t>
            </a:r>
          </a:p>
          <a:p>
            <a:pPr lvl="3"/>
            <a:r>
              <a:rPr lang="es-ES" dirty="0" smtClean="0"/>
              <a:t>Cuarto nivel</a:t>
            </a:r>
          </a:p>
          <a:p>
            <a:pPr lvl="4"/>
            <a:r>
              <a:rPr lang="es-ES" dirty="0" smtClean="0"/>
              <a:t>Quinto nivel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fld id="{4CFB0538-05B5-4DE6-9B45-89FDCA8A00A6}" type="datetimeFigureOut">
              <a:rPr lang="es-PE" smtClean="0"/>
              <a:pPr/>
              <a:t>15/03/2019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fld id="{C50FB786-48BF-4F93-AEF9-89E1BCF1BEEA}" type="slidenum">
              <a:rPr lang="es-PE" smtClean="0"/>
              <a:pPr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819661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9" r:id="rId6"/>
    <p:sldLayoutId id="2147483700" r:id="rId7"/>
    <p:sldLayoutId id="2147483701" r:id="rId8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bg1"/>
          </a:solidFill>
          <a:latin typeface="Stag Light" panose="02000603060000020004" pitchFamily="50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543881"/>
            <a:ext cx="9410699" cy="6372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 dirty="0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 smtClean="0"/>
              <a:t>Editar el estilo de texto del patrón</a:t>
            </a:r>
          </a:p>
          <a:p>
            <a:pPr lvl="1"/>
            <a:r>
              <a:rPr lang="es-ES" dirty="0" smtClean="0"/>
              <a:t>Segundo nivel</a:t>
            </a:r>
          </a:p>
          <a:p>
            <a:pPr lvl="2"/>
            <a:r>
              <a:rPr lang="es-ES" dirty="0" smtClean="0"/>
              <a:t>Tercer nivel</a:t>
            </a:r>
          </a:p>
          <a:p>
            <a:pPr lvl="3"/>
            <a:r>
              <a:rPr lang="es-ES" dirty="0" smtClean="0"/>
              <a:t>Cuarto nivel</a:t>
            </a:r>
          </a:p>
          <a:p>
            <a:pPr lvl="4"/>
            <a:r>
              <a:rPr lang="es-ES" dirty="0" smtClean="0"/>
              <a:t>Quinto nivel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fld id="{4CFB0538-05B5-4DE6-9B45-89FDCA8A00A6}" type="datetimeFigureOut">
              <a:rPr lang="es-PE" smtClean="0"/>
              <a:pPr/>
              <a:t>15/03/2019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fld id="{C50FB786-48BF-4F93-AEF9-89E1BCF1BEEA}" type="slidenum">
              <a:rPr lang="es-PE" smtClean="0"/>
              <a:pPr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1148194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bg1"/>
          </a:solidFill>
          <a:latin typeface="Stag Light" panose="02000603060000020004" pitchFamily="50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PE" dirty="0" smtClean="0"/>
              <a:t>Fundamentos de Programación</a:t>
            </a:r>
            <a:endParaRPr lang="es-PE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838200" y="3754519"/>
            <a:ext cx="6652578" cy="743909"/>
          </a:xfrm>
        </p:spPr>
        <p:txBody>
          <a:bodyPr/>
          <a:lstStyle/>
          <a:p>
            <a:r>
              <a:rPr lang="es-PE" dirty="0" smtClean="0"/>
              <a:t>Repaso </a:t>
            </a:r>
            <a:endParaRPr lang="es-PE" dirty="0" smtClean="0"/>
          </a:p>
          <a:p>
            <a:r>
              <a:rPr lang="es-PE" dirty="0" smtClean="0"/>
              <a:t>Semana </a:t>
            </a:r>
            <a:r>
              <a:rPr lang="es-PE" dirty="0" smtClean="0"/>
              <a:t>10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936961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ESTRUCTURA FOR (Caso 4)</a:t>
            </a:r>
            <a:endParaRPr lang="es-PE" dirty="0"/>
          </a:p>
        </p:txBody>
      </p:sp>
      <p:sp>
        <p:nvSpPr>
          <p:cNvPr id="5" name="Rectángulo 4"/>
          <p:cNvSpPr/>
          <p:nvPr/>
        </p:nvSpPr>
        <p:spPr>
          <a:xfrm>
            <a:off x="239110" y="2063175"/>
            <a:ext cx="11179629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PE" dirty="0" err="1">
                <a:solidFill>
                  <a:srgbClr val="000000"/>
                </a:solidFill>
                <a:latin typeface="Courier New" panose="02070309020205020404" pitchFamily="49" charset="0"/>
              </a:rPr>
              <a:t>print</a:t>
            </a:r>
            <a:r>
              <a:rPr lang="es-PE" dirty="0">
                <a:solidFill>
                  <a:srgbClr val="000000"/>
                </a:solidFill>
                <a:latin typeface="Courier New" panose="02070309020205020404" pitchFamily="49" charset="0"/>
              </a:rPr>
              <a:t>("Comienzo") </a:t>
            </a:r>
          </a:p>
          <a:p>
            <a:endParaRPr lang="nn-NO" dirty="0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nn-NO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for </a:t>
            </a:r>
            <a:r>
              <a:rPr lang="nn-NO" dirty="0">
                <a:solidFill>
                  <a:srgbClr val="000000"/>
                </a:solidFill>
                <a:latin typeface="Courier New" panose="02070309020205020404" pitchFamily="49" charset="0"/>
              </a:rPr>
              <a:t>i in [3, 4, 5]: </a:t>
            </a:r>
          </a:p>
          <a:p>
            <a:r>
              <a:rPr lang="es-PE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s-PE" dirty="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print</a:t>
            </a:r>
            <a:r>
              <a:rPr lang="es-PE" dirty="0">
                <a:solidFill>
                  <a:srgbClr val="000000"/>
                </a:solidFill>
                <a:latin typeface="Courier New" panose="02070309020205020404" pitchFamily="49" charset="0"/>
              </a:rPr>
              <a:t>("Hola. Ahora i vale ", i, " y su cuadrado", i ** 2) </a:t>
            </a:r>
          </a:p>
          <a:p>
            <a:endParaRPr lang="es-PE" dirty="0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s-PE" dirty="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print</a:t>
            </a:r>
            <a:r>
              <a:rPr lang="es-PE" dirty="0">
                <a:solidFill>
                  <a:srgbClr val="000000"/>
                </a:solidFill>
                <a:latin typeface="Courier New" panose="02070309020205020404" pitchFamily="49" charset="0"/>
              </a:rPr>
              <a:t>("Final") </a:t>
            </a:r>
            <a:endParaRPr lang="es-PE" dirty="0"/>
          </a:p>
        </p:txBody>
      </p:sp>
      <p:sp>
        <p:nvSpPr>
          <p:cNvPr id="6" name="Flecha doblada 5"/>
          <p:cNvSpPr/>
          <p:nvPr/>
        </p:nvSpPr>
        <p:spPr>
          <a:xfrm flipV="1">
            <a:off x="1270463" y="3958704"/>
            <a:ext cx="1600201" cy="1415147"/>
          </a:xfrm>
          <a:prstGeom prst="ben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>
              <a:solidFill>
                <a:schemeClr val="tx1"/>
              </a:solidFill>
            </a:endParaRPr>
          </a:p>
        </p:txBody>
      </p:sp>
      <p:sp>
        <p:nvSpPr>
          <p:cNvPr id="8" name="Rectángulo 7"/>
          <p:cNvSpPr/>
          <p:nvPr/>
        </p:nvSpPr>
        <p:spPr>
          <a:xfrm>
            <a:off x="3243005" y="4496688"/>
            <a:ext cx="532292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PE" b="1" dirty="0">
                <a:solidFill>
                  <a:srgbClr val="000000"/>
                </a:solidFill>
                <a:latin typeface="Courier New" panose="02070309020205020404" pitchFamily="49" charset="0"/>
              </a:rPr>
              <a:t>RESULTADO: </a:t>
            </a:r>
            <a:endParaRPr lang="es-PE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s-PE" dirty="0">
                <a:solidFill>
                  <a:srgbClr val="000000"/>
                </a:solidFill>
                <a:latin typeface="Courier New" panose="02070309020205020404" pitchFamily="49" charset="0"/>
              </a:rPr>
              <a:t>Comienzo </a:t>
            </a:r>
          </a:p>
          <a:p>
            <a:r>
              <a:rPr lang="es-PE" dirty="0">
                <a:solidFill>
                  <a:srgbClr val="000000"/>
                </a:solidFill>
                <a:latin typeface="Courier New" panose="02070309020205020404" pitchFamily="49" charset="0"/>
              </a:rPr>
              <a:t>Hola. Ahora i vale 3 y su cuadrado 9 </a:t>
            </a:r>
          </a:p>
          <a:p>
            <a:r>
              <a:rPr lang="es-PE" dirty="0">
                <a:solidFill>
                  <a:srgbClr val="000000"/>
                </a:solidFill>
                <a:latin typeface="Courier New" panose="02070309020205020404" pitchFamily="49" charset="0"/>
              </a:rPr>
              <a:t>Hola. Ahora i vale 4 y su cuadrado 16 </a:t>
            </a:r>
          </a:p>
          <a:p>
            <a:r>
              <a:rPr lang="es-PE" dirty="0">
                <a:solidFill>
                  <a:srgbClr val="000000"/>
                </a:solidFill>
                <a:latin typeface="Courier New" panose="02070309020205020404" pitchFamily="49" charset="0"/>
              </a:rPr>
              <a:t>Hola. Ahora i vale 5 y su cuadrado 25 </a:t>
            </a:r>
          </a:p>
          <a:p>
            <a:r>
              <a:rPr lang="es-PE" dirty="0">
                <a:solidFill>
                  <a:srgbClr val="000000"/>
                </a:solidFill>
                <a:latin typeface="Courier New" panose="02070309020205020404" pitchFamily="49" charset="0"/>
              </a:rPr>
              <a:t>Final </a:t>
            </a:r>
            <a:endParaRPr lang="es-PE" dirty="0"/>
          </a:p>
        </p:txBody>
      </p:sp>
      <p:sp>
        <p:nvSpPr>
          <p:cNvPr id="11" name="Rectángulo 10"/>
          <p:cNvSpPr/>
          <p:nvPr/>
        </p:nvSpPr>
        <p:spPr>
          <a:xfrm>
            <a:off x="239111" y="2558698"/>
            <a:ext cx="8768256" cy="891571"/>
          </a:xfrm>
          <a:prstGeom prst="rect">
            <a:avLst/>
          </a:prstGeom>
          <a:noFill/>
          <a:ln w="571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12" name="Imagen 11"/>
          <p:cNvPicPr>
            <a:picLocks noChangeAspect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162627" y="2390207"/>
            <a:ext cx="2867025" cy="353377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89785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ESTRUCTURA FOR (Caso 5)</a:t>
            </a:r>
            <a:endParaRPr lang="es-PE" dirty="0"/>
          </a:p>
        </p:txBody>
      </p:sp>
      <p:sp>
        <p:nvSpPr>
          <p:cNvPr id="5" name="Rectángulo 4"/>
          <p:cNvSpPr/>
          <p:nvPr/>
        </p:nvSpPr>
        <p:spPr>
          <a:xfrm>
            <a:off x="1012371" y="2431037"/>
            <a:ext cx="1117962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PE" sz="2400" dirty="0" err="1"/>
              <a:t>print</a:t>
            </a:r>
            <a:r>
              <a:rPr lang="es-PE" sz="2400" dirty="0"/>
              <a:t>("Comienzo") </a:t>
            </a:r>
          </a:p>
          <a:p>
            <a:r>
              <a:rPr lang="it-IT" sz="2400" dirty="0"/>
              <a:t>for i in ["Alba", "Benito", 27]: </a:t>
            </a:r>
          </a:p>
          <a:p>
            <a:r>
              <a:rPr lang="es-PE" sz="2400" dirty="0" smtClean="0"/>
              <a:t>	</a:t>
            </a:r>
            <a:r>
              <a:rPr lang="es-PE" sz="2400" dirty="0" err="1" smtClean="0"/>
              <a:t>print</a:t>
            </a:r>
            <a:r>
              <a:rPr lang="es-PE" sz="2400" dirty="0"/>
              <a:t>("Hola. Ahora i vale ", i) </a:t>
            </a:r>
          </a:p>
          <a:p>
            <a:r>
              <a:rPr lang="es-PE" sz="2400" dirty="0" err="1"/>
              <a:t>print</a:t>
            </a:r>
            <a:r>
              <a:rPr lang="es-PE" sz="2400" dirty="0"/>
              <a:t>("Final") </a:t>
            </a:r>
          </a:p>
        </p:txBody>
      </p:sp>
      <p:sp>
        <p:nvSpPr>
          <p:cNvPr id="6" name="Flecha doblada 5"/>
          <p:cNvSpPr/>
          <p:nvPr/>
        </p:nvSpPr>
        <p:spPr>
          <a:xfrm flipV="1">
            <a:off x="2073728" y="4316181"/>
            <a:ext cx="1600201" cy="1415147"/>
          </a:xfrm>
          <a:prstGeom prst="ben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>
              <a:solidFill>
                <a:schemeClr val="tx1"/>
              </a:solidFill>
            </a:endParaRPr>
          </a:p>
        </p:txBody>
      </p:sp>
      <p:sp>
        <p:nvSpPr>
          <p:cNvPr id="11" name="Rectángulo 10"/>
          <p:cNvSpPr/>
          <p:nvPr/>
        </p:nvSpPr>
        <p:spPr>
          <a:xfrm>
            <a:off x="1012371" y="2821083"/>
            <a:ext cx="4653643" cy="771203"/>
          </a:xfrm>
          <a:prstGeom prst="rect">
            <a:avLst/>
          </a:prstGeom>
          <a:noFill/>
          <a:ln w="571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3" name="Rectángulo 2"/>
          <p:cNvSpPr/>
          <p:nvPr/>
        </p:nvSpPr>
        <p:spPr>
          <a:xfrm>
            <a:off x="3858984" y="4161219"/>
            <a:ext cx="4854092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PE" sz="2400" b="1" dirty="0">
                <a:solidFill>
                  <a:srgbClr val="000000"/>
                </a:solidFill>
                <a:latin typeface="Courier New" panose="02070309020205020404" pitchFamily="49" charset="0"/>
              </a:rPr>
              <a:t>RESULTADO: </a:t>
            </a:r>
            <a:endParaRPr lang="es-PE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s-PE" sz="2400" dirty="0">
                <a:solidFill>
                  <a:srgbClr val="000000"/>
                </a:solidFill>
                <a:latin typeface="Courier New" panose="02070309020205020404" pitchFamily="49" charset="0"/>
              </a:rPr>
              <a:t>Comienzo </a:t>
            </a:r>
          </a:p>
          <a:p>
            <a:r>
              <a:rPr lang="es-PE" sz="2400" dirty="0">
                <a:solidFill>
                  <a:srgbClr val="000000"/>
                </a:solidFill>
                <a:latin typeface="Courier New" panose="02070309020205020404" pitchFamily="49" charset="0"/>
              </a:rPr>
              <a:t>Hola. Ahora i vale Alba </a:t>
            </a:r>
          </a:p>
          <a:p>
            <a:r>
              <a:rPr lang="es-PE" sz="2400" dirty="0">
                <a:solidFill>
                  <a:srgbClr val="000000"/>
                </a:solidFill>
                <a:latin typeface="Courier New" panose="02070309020205020404" pitchFamily="49" charset="0"/>
              </a:rPr>
              <a:t>Hola. Ahora i vale Benito </a:t>
            </a:r>
          </a:p>
          <a:p>
            <a:r>
              <a:rPr lang="es-PE" sz="2400" dirty="0">
                <a:solidFill>
                  <a:srgbClr val="000000"/>
                </a:solidFill>
                <a:latin typeface="Courier New" panose="02070309020205020404" pitchFamily="49" charset="0"/>
              </a:rPr>
              <a:t>Hola. Ahora i vale 27 </a:t>
            </a:r>
          </a:p>
          <a:p>
            <a:r>
              <a:rPr lang="es-PE" sz="2400" dirty="0">
                <a:solidFill>
                  <a:srgbClr val="000000"/>
                </a:solidFill>
                <a:latin typeface="Courier New" panose="02070309020205020404" pitchFamily="49" charset="0"/>
              </a:rPr>
              <a:t>Final </a:t>
            </a:r>
            <a:endParaRPr lang="es-PE" sz="2400" dirty="0"/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815386" y="2549293"/>
            <a:ext cx="2867025" cy="353377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71676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ESTRUCTURA FOR (Caso 6)</a:t>
            </a:r>
            <a:endParaRPr lang="es-PE" dirty="0"/>
          </a:p>
        </p:txBody>
      </p:sp>
      <p:sp>
        <p:nvSpPr>
          <p:cNvPr id="5" name="Rectángulo 4"/>
          <p:cNvSpPr/>
          <p:nvPr/>
        </p:nvSpPr>
        <p:spPr>
          <a:xfrm>
            <a:off x="1012372" y="2431037"/>
            <a:ext cx="7666115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PE" sz="2400" dirty="0" err="1"/>
              <a:t>print</a:t>
            </a:r>
            <a:r>
              <a:rPr lang="es-PE" sz="2400" dirty="0"/>
              <a:t>("Comienzo") </a:t>
            </a:r>
          </a:p>
          <a:p>
            <a:r>
              <a:rPr lang="it-IT" sz="2400" dirty="0"/>
              <a:t>for numero in [0, 1, 2, 3]: </a:t>
            </a:r>
          </a:p>
          <a:p>
            <a:r>
              <a:rPr lang="es-PE" sz="2400" dirty="0" smtClean="0"/>
              <a:t>	</a:t>
            </a:r>
            <a:r>
              <a:rPr lang="es-PE" sz="2400" dirty="0" err="1" smtClean="0"/>
              <a:t>print</a:t>
            </a:r>
            <a:r>
              <a:rPr lang="es-PE" sz="2400" dirty="0" smtClean="0"/>
              <a:t>(numero</a:t>
            </a:r>
            <a:r>
              <a:rPr lang="es-PE" sz="2400" dirty="0"/>
              <a:t>, " * ", numero, " = ", numero ** 2) </a:t>
            </a:r>
          </a:p>
          <a:p>
            <a:r>
              <a:rPr lang="es-PE" sz="2400" dirty="0" err="1"/>
              <a:t>print</a:t>
            </a:r>
            <a:r>
              <a:rPr lang="es-PE" sz="2400" dirty="0"/>
              <a:t>("Final") </a:t>
            </a:r>
          </a:p>
        </p:txBody>
      </p:sp>
      <p:sp>
        <p:nvSpPr>
          <p:cNvPr id="6" name="Flecha doblada 5"/>
          <p:cNvSpPr/>
          <p:nvPr/>
        </p:nvSpPr>
        <p:spPr>
          <a:xfrm flipV="1">
            <a:off x="2073728" y="4316181"/>
            <a:ext cx="1600201" cy="1415147"/>
          </a:xfrm>
          <a:prstGeom prst="ben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>
              <a:solidFill>
                <a:schemeClr val="tx1"/>
              </a:solidFill>
            </a:endParaRPr>
          </a:p>
        </p:txBody>
      </p:sp>
      <p:sp>
        <p:nvSpPr>
          <p:cNvPr id="11" name="Rectángulo 10"/>
          <p:cNvSpPr/>
          <p:nvPr/>
        </p:nvSpPr>
        <p:spPr>
          <a:xfrm>
            <a:off x="1061952" y="2830265"/>
            <a:ext cx="6934892" cy="771203"/>
          </a:xfrm>
          <a:prstGeom prst="rect">
            <a:avLst/>
          </a:prstGeom>
          <a:noFill/>
          <a:ln w="571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4" name="Rectángulo 3"/>
          <p:cNvSpPr/>
          <p:nvPr/>
        </p:nvSpPr>
        <p:spPr>
          <a:xfrm>
            <a:off x="4200699" y="3911804"/>
            <a:ext cx="2183476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PE" sz="2400" b="1" dirty="0">
                <a:solidFill>
                  <a:srgbClr val="000000"/>
                </a:solidFill>
                <a:latin typeface="Courier New" panose="02070309020205020404" pitchFamily="49" charset="0"/>
              </a:rPr>
              <a:t>RESULTADO: </a:t>
            </a:r>
            <a:endParaRPr lang="es-PE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s-PE" sz="2400" dirty="0">
                <a:solidFill>
                  <a:srgbClr val="000000"/>
                </a:solidFill>
                <a:latin typeface="Courier New" panose="02070309020205020404" pitchFamily="49" charset="0"/>
              </a:rPr>
              <a:t>Comienzo </a:t>
            </a:r>
          </a:p>
          <a:p>
            <a:r>
              <a:rPr lang="es-PE" sz="2400" dirty="0">
                <a:solidFill>
                  <a:srgbClr val="000000"/>
                </a:solidFill>
                <a:latin typeface="Courier New" panose="02070309020205020404" pitchFamily="49" charset="0"/>
              </a:rPr>
              <a:t>0 * 0 = 0 </a:t>
            </a:r>
          </a:p>
          <a:p>
            <a:r>
              <a:rPr lang="es-PE" sz="2400" dirty="0">
                <a:solidFill>
                  <a:srgbClr val="000000"/>
                </a:solidFill>
                <a:latin typeface="Courier New" panose="02070309020205020404" pitchFamily="49" charset="0"/>
              </a:rPr>
              <a:t>1 * 1 = 1 </a:t>
            </a:r>
          </a:p>
          <a:p>
            <a:r>
              <a:rPr lang="es-PE" sz="2400" dirty="0">
                <a:solidFill>
                  <a:srgbClr val="000000"/>
                </a:solidFill>
                <a:latin typeface="Courier New" panose="02070309020205020404" pitchFamily="49" charset="0"/>
              </a:rPr>
              <a:t>2 * 2 = 4 </a:t>
            </a:r>
          </a:p>
          <a:p>
            <a:r>
              <a:rPr lang="es-PE" sz="2400" dirty="0">
                <a:solidFill>
                  <a:srgbClr val="000000"/>
                </a:solidFill>
                <a:latin typeface="Courier New" panose="02070309020205020404" pitchFamily="49" charset="0"/>
              </a:rPr>
              <a:t>3 * 3 = 9 </a:t>
            </a:r>
          </a:p>
          <a:p>
            <a:r>
              <a:rPr lang="es-PE" sz="2400" dirty="0">
                <a:solidFill>
                  <a:srgbClr val="000000"/>
                </a:solidFill>
                <a:latin typeface="Courier New" panose="02070309020205020404" pitchFamily="49" charset="0"/>
              </a:rPr>
              <a:t>Final </a:t>
            </a:r>
            <a:endParaRPr lang="es-PE" sz="2400" dirty="0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815386" y="2549293"/>
            <a:ext cx="2867025" cy="353377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51127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USO DE CONTINUE Y BREAK EN LOS BUCLES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743607" y="2095493"/>
            <a:ext cx="5181600" cy="2525951"/>
          </a:xfrm>
        </p:spPr>
        <p:txBody>
          <a:bodyPr>
            <a:normAutofit/>
          </a:bodyPr>
          <a:lstStyle/>
          <a:p>
            <a:pPr>
              <a:buFontTx/>
              <a:buNone/>
            </a:pPr>
            <a:r>
              <a:rPr lang="es-ES" altLang="es-PE" dirty="0">
                <a:latin typeface="Tahoma" panose="020B0604030504040204" pitchFamily="34" charset="0"/>
              </a:rPr>
              <a:t>Dos instrucciones para cambiar el control de flujo</a:t>
            </a:r>
            <a:r>
              <a:rPr lang="es-ES" altLang="es-PE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altLang="es-PE" dirty="0">
                <a:latin typeface="Tahoma" panose="020B0604030504040204" pitchFamily="34" charset="0"/>
              </a:rPr>
              <a:t>dentro de un bucle</a:t>
            </a:r>
          </a:p>
          <a:p>
            <a:pPr>
              <a:buFontTx/>
              <a:buNone/>
            </a:pPr>
            <a:r>
              <a:rPr lang="es-ES" altLang="es-PE" b="1" dirty="0">
                <a:latin typeface="Courier New" panose="02070309020205020404" pitchFamily="49" charset="0"/>
                <a:cs typeface="Courier New" panose="02070309020205020404" pitchFamily="49" charset="0"/>
              </a:rPr>
              <a:t>•</a:t>
            </a:r>
            <a:r>
              <a:rPr lang="es-ES" altLang="es-PE" dirty="0">
                <a:sym typeface="Symbol" panose="05050102010706020507" pitchFamily="18" charset="2"/>
              </a:rPr>
              <a:t> </a:t>
            </a:r>
            <a:r>
              <a:rPr lang="es-ES" altLang="es-PE" b="1" dirty="0" smtClean="0">
                <a:latin typeface="Courier New" panose="02070309020205020404" pitchFamily="49" charset="0"/>
              </a:rPr>
              <a:t>break</a:t>
            </a:r>
            <a:r>
              <a:rPr lang="es-ES" altLang="es-PE" dirty="0">
                <a:latin typeface="Tahoma" panose="020B0604030504040204" pitchFamily="34" charset="0"/>
              </a:rPr>
              <a:t>: terminar el bucle </a:t>
            </a:r>
          </a:p>
          <a:p>
            <a:pPr>
              <a:buFontTx/>
              <a:buNone/>
            </a:pPr>
            <a:r>
              <a:rPr lang="es-ES" altLang="es-PE" b="1" dirty="0">
                <a:latin typeface="Courier New" panose="02070309020205020404" pitchFamily="49" charset="0"/>
                <a:cs typeface="Courier New" panose="02070309020205020404" pitchFamily="49" charset="0"/>
              </a:rPr>
              <a:t>•</a:t>
            </a:r>
            <a:r>
              <a:rPr lang="es-ES" altLang="es-PE" dirty="0">
                <a:sym typeface="Symbol" panose="05050102010706020507" pitchFamily="18" charset="2"/>
              </a:rPr>
              <a:t> </a:t>
            </a:r>
            <a:r>
              <a:rPr lang="es-ES" altLang="es-PE" b="1" dirty="0" err="1" smtClean="0">
                <a:latin typeface="Courier New" panose="02070309020205020404" pitchFamily="49" charset="0"/>
                <a:sym typeface="Symbol" panose="05050102010706020507" pitchFamily="18" charset="2"/>
              </a:rPr>
              <a:t>continue</a:t>
            </a:r>
            <a:r>
              <a:rPr lang="es-ES" altLang="es-PE" dirty="0">
                <a:latin typeface="Tahoma" panose="020B0604030504040204" pitchFamily="34" charset="0"/>
                <a:sym typeface="Symbol" panose="05050102010706020507" pitchFamily="18" charset="2"/>
              </a:rPr>
              <a:t>: continuar el bucle sin ejecutar las demás instrucciones</a:t>
            </a:r>
          </a:p>
          <a:p>
            <a:pPr>
              <a:buFontTx/>
              <a:buNone/>
            </a:pPr>
            <a:r>
              <a:rPr lang="es-ES" altLang="es-PE" b="1" dirty="0">
                <a:latin typeface="Courier New" panose="02070309020205020404" pitchFamily="49" charset="0"/>
                <a:cs typeface="Courier New" panose="02070309020205020404" pitchFamily="49" charset="0"/>
              </a:rPr>
              <a:t>•</a:t>
            </a:r>
            <a:r>
              <a:rPr lang="es-ES" altLang="es-PE" dirty="0">
                <a:sym typeface="Symbol" panose="05050102010706020507" pitchFamily="18" charset="2"/>
              </a:rPr>
              <a:t> </a:t>
            </a:r>
            <a:r>
              <a:rPr lang="es-ES" altLang="es-PE" dirty="0" smtClean="0">
                <a:latin typeface="Tahoma" panose="020B0604030504040204" pitchFamily="34" charset="0"/>
                <a:sym typeface="Symbol" panose="05050102010706020507" pitchFamily="18" charset="2"/>
              </a:rPr>
              <a:t>Ambos </a:t>
            </a:r>
            <a:r>
              <a:rPr lang="es-ES" altLang="es-PE" dirty="0">
                <a:latin typeface="Tahoma" panose="020B0604030504040204" pitchFamily="34" charset="0"/>
                <a:sym typeface="Symbol" panose="05050102010706020507" pitchFamily="18" charset="2"/>
              </a:rPr>
              <a:t>se deben usar con cuidado</a:t>
            </a:r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3714" y="4490070"/>
            <a:ext cx="1850572" cy="2330350"/>
          </a:xfrm>
          <a:prstGeom prst="rect">
            <a:avLst/>
          </a:prstGeom>
        </p:spPr>
      </p:pic>
      <p:sp>
        <p:nvSpPr>
          <p:cNvPr id="13" name="Rectangle 3"/>
          <p:cNvSpPr txBox="1">
            <a:spLocks noChangeArrowheads="1"/>
          </p:cNvSpPr>
          <p:nvPr/>
        </p:nvSpPr>
        <p:spPr>
          <a:xfrm>
            <a:off x="7273158" y="2228193"/>
            <a:ext cx="4109545" cy="406750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Muller Regular" pitchFamily="50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Muller Regular" pitchFamily="50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uller Regular" pitchFamily="50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Muller Regular" pitchFamily="50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Muller Regular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s-ES" altLang="es-PE" b="1" dirty="0" smtClean="0">
                <a:latin typeface="Courier New" panose="02070309020205020404" pitchFamily="49" charset="0"/>
              </a:rPr>
              <a:t>&gt;&gt;&gt;a = 5;</a:t>
            </a:r>
          </a:p>
          <a:p>
            <a:pPr>
              <a:buFontTx/>
              <a:buNone/>
            </a:pPr>
            <a:r>
              <a:rPr lang="es-ES" altLang="es-PE" b="1" dirty="0" smtClean="0">
                <a:latin typeface="Courier New" panose="02070309020205020404" pitchFamily="49" charset="0"/>
              </a:rPr>
              <a:t>&gt;&gt;&gt;</a:t>
            </a:r>
            <a:r>
              <a:rPr lang="es-ES" altLang="es-PE" b="1" dirty="0" err="1" smtClean="0">
                <a:latin typeface="Courier New" panose="02070309020205020404" pitchFamily="49" charset="0"/>
              </a:rPr>
              <a:t>for</a:t>
            </a:r>
            <a:r>
              <a:rPr lang="es-ES" altLang="es-PE" b="1" dirty="0" smtClean="0">
                <a:latin typeface="Courier New" panose="02070309020205020404" pitchFamily="49" charset="0"/>
              </a:rPr>
              <a:t> i in[0,1,2,3,4]:</a:t>
            </a:r>
          </a:p>
          <a:p>
            <a:pPr>
              <a:buFontTx/>
              <a:buNone/>
            </a:pPr>
            <a:r>
              <a:rPr lang="es-ES" altLang="es-PE" b="1" dirty="0" smtClean="0">
                <a:latin typeface="Courier New" panose="02070309020205020404" pitchFamily="49" charset="0"/>
              </a:rPr>
              <a:t>		</a:t>
            </a:r>
            <a:r>
              <a:rPr lang="es-ES" altLang="es-PE" b="1" dirty="0" err="1" smtClean="0">
                <a:latin typeface="Courier New" panose="02070309020205020404" pitchFamily="49" charset="0"/>
              </a:rPr>
              <a:t>if</a:t>
            </a:r>
            <a:r>
              <a:rPr lang="es-ES" altLang="es-PE" b="1" dirty="0" smtClean="0">
                <a:latin typeface="Courier New" panose="02070309020205020404" pitchFamily="49" charset="0"/>
              </a:rPr>
              <a:t> (i % 2 == 0):</a:t>
            </a:r>
          </a:p>
          <a:p>
            <a:pPr>
              <a:buFontTx/>
              <a:buNone/>
            </a:pPr>
            <a:r>
              <a:rPr lang="es-ES" altLang="es-PE" b="1" dirty="0" smtClean="0">
                <a:latin typeface="Courier New" panose="02070309020205020404" pitchFamily="49" charset="0"/>
              </a:rPr>
              <a:t>			</a:t>
            </a:r>
            <a:r>
              <a:rPr lang="es-ES" altLang="es-PE" b="1" dirty="0" err="1" smtClean="0">
                <a:latin typeface="Courier New" panose="02070309020205020404" pitchFamily="49" charset="0"/>
              </a:rPr>
              <a:t>continue</a:t>
            </a:r>
            <a:endParaRPr lang="es-ES" altLang="es-PE" b="1" dirty="0" smtClean="0">
              <a:latin typeface="Courier New" panose="02070309020205020404" pitchFamily="49" charset="0"/>
            </a:endParaRPr>
          </a:p>
          <a:p>
            <a:pPr>
              <a:buFontTx/>
              <a:buNone/>
            </a:pPr>
            <a:r>
              <a:rPr lang="es-ES" altLang="es-PE" b="1" dirty="0" smtClean="0">
                <a:latin typeface="Courier New" panose="02070309020205020404" pitchFamily="49" charset="0"/>
              </a:rPr>
              <a:t>		a = a + i</a:t>
            </a:r>
          </a:p>
          <a:p>
            <a:pPr>
              <a:buFontTx/>
              <a:buNone/>
            </a:pPr>
            <a:r>
              <a:rPr lang="es-ES" altLang="es-PE" b="1" dirty="0" smtClean="0">
                <a:latin typeface="Courier New" panose="02070309020205020404" pitchFamily="49" charset="0"/>
              </a:rPr>
              <a:t>		</a:t>
            </a:r>
            <a:r>
              <a:rPr lang="es-ES" altLang="es-PE" b="1" dirty="0" err="1" smtClean="0">
                <a:latin typeface="Courier New" panose="02070309020205020404" pitchFamily="49" charset="0"/>
              </a:rPr>
              <a:t>if</a:t>
            </a:r>
            <a:r>
              <a:rPr lang="es-ES" altLang="es-PE" b="1" dirty="0" smtClean="0">
                <a:latin typeface="Courier New" panose="02070309020205020404" pitchFamily="49" charset="0"/>
              </a:rPr>
              <a:t> (a &gt; 20):</a:t>
            </a:r>
          </a:p>
          <a:p>
            <a:pPr>
              <a:buFontTx/>
              <a:buNone/>
            </a:pPr>
            <a:r>
              <a:rPr lang="es-ES" altLang="es-PE" b="1" dirty="0" smtClean="0">
                <a:latin typeface="Courier New" panose="02070309020205020404" pitchFamily="49" charset="0"/>
              </a:rPr>
              <a:t>			break</a:t>
            </a:r>
          </a:p>
          <a:p>
            <a:pPr>
              <a:buFontTx/>
              <a:buNone/>
            </a:pPr>
            <a:r>
              <a:rPr lang="es-ES" altLang="es-PE" b="1" dirty="0" smtClean="0">
                <a:latin typeface="Courier New" panose="02070309020205020404" pitchFamily="49" charset="0"/>
              </a:rPr>
              <a:t>&gt;&gt;&gt;</a:t>
            </a:r>
            <a:r>
              <a:rPr lang="es-ES" altLang="es-PE" b="1" dirty="0" err="1" smtClean="0">
                <a:latin typeface="Courier New" panose="02070309020205020404" pitchFamily="49" charset="0"/>
              </a:rPr>
              <a:t>print</a:t>
            </a:r>
            <a:r>
              <a:rPr lang="es-ES" altLang="es-PE" b="1" dirty="0" smtClean="0">
                <a:latin typeface="Courier New" panose="02070309020205020404" pitchFamily="49" charset="0"/>
              </a:rPr>
              <a:t>(a)</a:t>
            </a:r>
          </a:p>
          <a:p>
            <a:pPr>
              <a:buFontTx/>
              <a:buNone/>
            </a:pPr>
            <a:r>
              <a:rPr lang="es-ES" altLang="es-PE" b="1" dirty="0" smtClean="0">
                <a:latin typeface="Courier New" panose="02070309020205020404" pitchFamily="49" charset="0"/>
              </a:rPr>
              <a:t>21</a:t>
            </a:r>
          </a:p>
          <a:p>
            <a:pPr>
              <a:buFontTx/>
              <a:buNone/>
            </a:pPr>
            <a:r>
              <a:rPr lang="es-ES" altLang="es-PE" b="1" dirty="0" smtClean="0">
                <a:latin typeface="Courier New" panose="02070309020205020404" pitchFamily="49" charset="0"/>
              </a:rPr>
              <a:t>&gt;&gt;&gt;</a:t>
            </a:r>
            <a:r>
              <a:rPr lang="es-ES" altLang="es-PE" b="1" dirty="0" err="1" smtClean="0">
                <a:latin typeface="Courier New" panose="02070309020205020404" pitchFamily="49" charset="0"/>
              </a:rPr>
              <a:t>print</a:t>
            </a:r>
            <a:r>
              <a:rPr lang="es-ES" altLang="es-PE" b="1" dirty="0" smtClean="0">
                <a:latin typeface="Courier New" panose="02070309020205020404" pitchFamily="49" charset="0"/>
              </a:rPr>
              <a:t>(i)</a:t>
            </a:r>
          </a:p>
          <a:p>
            <a:pPr>
              <a:buFontTx/>
              <a:buNone/>
            </a:pPr>
            <a:r>
              <a:rPr lang="es-ES" altLang="es-PE" b="1" dirty="0">
                <a:latin typeface="Courier New" panose="02070309020205020404" pitchFamily="49" charset="0"/>
              </a:rPr>
              <a:t>7</a:t>
            </a:r>
            <a:endParaRPr lang="es-ES" altLang="es-PE" b="1" dirty="0" smtClean="0">
              <a:latin typeface="Courier New" panose="02070309020205020404" pitchFamily="49" charset="0"/>
            </a:endParaRPr>
          </a:p>
          <a:p>
            <a:pPr>
              <a:buFontTx/>
              <a:buNone/>
            </a:pPr>
            <a:endParaRPr lang="es-ES" altLang="es-PE" b="1" dirty="0"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1307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EJERCICIOS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705380" y="2055579"/>
            <a:ext cx="9543519" cy="435373"/>
          </a:xfrm>
        </p:spPr>
        <p:txBody>
          <a:bodyPr>
            <a:normAutofit/>
          </a:bodyPr>
          <a:lstStyle/>
          <a:p>
            <a:r>
              <a:rPr lang="es-ES" dirty="0" smtClean="0"/>
              <a:t>Ejecutemos bucles, </a:t>
            </a:r>
            <a:r>
              <a:rPr lang="es-ES" dirty="0"/>
              <a:t>como muestran los siguientes </a:t>
            </a:r>
            <a:r>
              <a:rPr lang="es-ES" dirty="0" smtClean="0"/>
              <a:t>ejercicios:</a:t>
            </a:r>
            <a:endParaRPr lang="es-ES" dirty="0"/>
          </a:p>
        </p:txBody>
      </p:sp>
      <p:sp>
        <p:nvSpPr>
          <p:cNvPr id="12" name="Redondear rectángulo de esquina diagonal 11"/>
          <p:cNvSpPr/>
          <p:nvPr/>
        </p:nvSpPr>
        <p:spPr>
          <a:xfrm>
            <a:off x="971888" y="2896714"/>
            <a:ext cx="3077029" cy="972363"/>
          </a:xfrm>
          <a:prstGeom prst="round2DiagRect">
            <a:avLst>
              <a:gd name="adj1" fmla="val 50000"/>
              <a:gd name="adj2" fmla="val 0"/>
            </a:avLst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dirty="0" smtClean="0">
                <a:latin typeface="Muller Regular" pitchFamily="50" charset="0"/>
              </a:rPr>
              <a:t>EJERCICIO 1 </a:t>
            </a:r>
            <a:endParaRPr lang="es-ES" sz="2800" dirty="0">
              <a:latin typeface="Muller Regular" pitchFamily="50" charset="0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888" y="4028561"/>
            <a:ext cx="4942614" cy="1519127"/>
          </a:xfrm>
          <a:prstGeom prst="rect">
            <a:avLst/>
          </a:prstGeom>
        </p:spPr>
      </p:pic>
      <p:sp>
        <p:nvSpPr>
          <p:cNvPr id="7" name="Rectángulo 6"/>
          <p:cNvSpPr/>
          <p:nvPr/>
        </p:nvSpPr>
        <p:spPr>
          <a:xfrm>
            <a:off x="7052441" y="4129801"/>
            <a:ext cx="4614042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PE" sz="1400" dirty="0">
                <a:solidFill>
                  <a:srgbClr val="000000"/>
                </a:solidFill>
                <a:latin typeface="Courier New" panose="02070309020205020404" pitchFamily="49" charset="0"/>
              </a:rPr>
              <a:t>El bucle no ha comenzado. Ahora i vale 10 </a:t>
            </a:r>
          </a:p>
          <a:p>
            <a:r>
              <a:rPr lang="es-PE" sz="1400" dirty="0">
                <a:solidFill>
                  <a:srgbClr val="000000"/>
                </a:solidFill>
                <a:latin typeface="Courier New" panose="02070309020205020404" pitchFamily="49" charset="0"/>
              </a:rPr>
              <a:t>0 * 0 = 0 </a:t>
            </a:r>
          </a:p>
          <a:p>
            <a:r>
              <a:rPr lang="es-PE" sz="1400" dirty="0">
                <a:solidFill>
                  <a:srgbClr val="000000"/>
                </a:solidFill>
                <a:latin typeface="Courier New" panose="02070309020205020404" pitchFamily="49" charset="0"/>
              </a:rPr>
              <a:t>1 * 1 = 1 </a:t>
            </a:r>
          </a:p>
          <a:p>
            <a:r>
              <a:rPr lang="es-PE" sz="1400" dirty="0">
                <a:solidFill>
                  <a:srgbClr val="000000"/>
                </a:solidFill>
                <a:latin typeface="Courier New" panose="02070309020205020404" pitchFamily="49" charset="0"/>
              </a:rPr>
              <a:t>2 * 2 = 4 </a:t>
            </a:r>
          </a:p>
          <a:p>
            <a:r>
              <a:rPr lang="es-PE" sz="1400" dirty="0">
                <a:solidFill>
                  <a:srgbClr val="000000"/>
                </a:solidFill>
                <a:latin typeface="Courier New" panose="02070309020205020404" pitchFamily="49" charset="0"/>
              </a:rPr>
              <a:t>3 * 3 = 9 </a:t>
            </a:r>
          </a:p>
          <a:p>
            <a:r>
              <a:rPr lang="es-PE" sz="1400" dirty="0">
                <a:solidFill>
                  <a:srgbClr val="000000"/>
                </a:solidFill>
                <a:latin typeface="Courier New" panose="02070309020205020404" pitchFamily="49" charset="0"/>
              </a:rPr>
              <a:t>4 * 4 = 16 </a:t>
            </a:r>
          </a:p>
          <a:p>
            <a:r>
              <a:rPr lang="es-PE" sz="1400" dirty="0">
                <a:solidFill>
                  <a:srgbClr val="000000"/>
                </a:solidFill>
                <a:latin typeface="Courier New" panose="02070309020205020404" pitchFamily="49" charset="0"/>
              </a:rPr>
              <a:t>El bucle ha terminado. Ahora i vale 4 </a:t>
            </a:r>
            <a:endParaRPr lang="es-PE" sz="1400" dirty="0"/>
          </a:p>
        </p:txBody>
      </p:sp>
      <p:sp>
        <p:nvSpPr>
          <p:cNvPr id="9" name="Redondear rectángulo de esquina diagonal 8"/>
          <p:cNvSpPr/>
          <p:nvPr/>
        </p:nvSpPr>
        <p:spPr>
          <a:xfrm>
            <a:off x="7052441" y="2916555"/>
            <a:ext cx="3077029" cy="972363"/>
          </a:xfrm>
          <a:prstGeom prst="round2DiagRect">
            <a:avLst>
              <a:gd name="adj1" fmla="val 50000"/>
              <a:gd name="adj2" fmla="val 0"/>
            </a:avLst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dirty="0" smtClean="0">
                <a:latin typeface="Muller Regular" pitchFamily="50" charset="0"/>
              </a:rPr>
              <a:t>RESULTADO</a:t>
            </a:r>
            <a:endParaRPr lang="es-ES" sz="2800" dirty="0">
              <a:latin typeface="Muller Regular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8601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EJERCICIOS</a:t>
            </a:r>
            <a:endParaRPr lang="es-PE" dirty="0"/>
          </a:p>
        </p:txBody>
      </p:sp>
      <p:sp>
        <p:nvSpPr>
          <p:cNvPr id="12" name="Redondear rectángulo de esquina diagonal 11"/>
          <p:cNvSpPr/>
          <p:nvPr/>
        </p:nvSpPr>
        <p:spPr>
          <a:xfrm>
            <a:off x="7558251" y="2104664"/>
            <a:ext cx="3077029" cy="972363"/>
          </a:xfrm>
          <a:prstGeom prst="round2DiagRect">
            <a:avLst>
              <a:gd name="adj1" fmla="val 50000"/>
              <a:gd name="adj2" fmla="val 0"/>
            </a:avLst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dirty="0" smtClean="0">
                <a:latin typeface="Muller Regular" pitchFamily="50" charset="0"/>
              </a:rPr>
              <a:t>RESULTADO</a:t>
            </a:r>
            <a:endParaRPr lang="es-ES" sz="2800" dirty="0">
              <a:latin typeface="Muller Regular" pitchFamily="50" charset="0"/>
            </a:endParaRPr>
          </a:p>
        </p:txBody>
      </p:sp>
      <p:sp>
        <p:nvSpPr>
          <p:cNvPr id="8" name="Redondear rectángulo de esquina diagonal 7"/>
          <p:cNvSpPr/>
          <p:nvPr/>
        </p:nvSpPr>
        <p:spPr>
          <a:xfrm>
            <a:off x="994227" y="2104665"/>
            <a:ext cx="3077029" cy="972363"/>
          </a:xfrm>
          <a:prstGeom prst="round2DiagRect">
            <a:avLst>
              <a:gd name="adj1" fmla="val 50000"/>
              <a:gd name="adj2" fmla="val 0"/>
            </a:avLst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dirty="0" smtClean="0">
                <a:latin typeface="Muller Regular" pitchFamily="50" charset="0"/>
              </a:rPr>
              <a:t>EJERCICIO 2 </a:t>
            </a:r>
            <a:endParaRPr lang="es-ES" sz="2800" dirty="0">
              <a:latin typeface="Muller Regular" pitchFamily="50" charset="0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4227" y="3563008"/>
            <a:ext cx="4627328" cy="1734206"/>
          </a:xfrm>
          <a:prstGeom prst="rect">
            <a:avLst/>
          </a:prstGeom>
        </p:spPr>
      </p:pic>
      <p:sp>
        <p:nvSpPr>
          <p:cNvPr id="4" name="Rectángulo 3"/>
          <p:cNvSpPr/>
          <p:nvPr/>
        </p:nvSpPr>
        <p:spPr>
          <a:xfrm>
            <a:off x="7558251" y="3447394"/>
            <a:ext cx="269064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PE" dirty="0">
                <a:solidFill>
                  <a:srgbClr val="000000"/>
                </a:solidFill>
                <a:latin typeface="Courier New" panose="02070309020205020404" pitchFamily="49" charset="0"/>
              </a:rPr>
              <a:t>0 * 0 = 0 </a:t>
            </a:r>
          </a:p>
          <a:p>
            <a:r>
              <a:rPr lang="es-PE" dirty="0">
                <a:solidFill>
                  <a:srgbClr val="000000"/>
                </a:solidFill>
                <a:latin typeface="Courier New" panose="02070309020205020404" pitchFamily="49" charset="0"/>
              </a:rPr>
              <a:t>1 * 1 = 1 </a:t>
            </a:r>
          </a:p>
          <a:p>
            <a:r>
              <a:rPr lang="es-PE" dirty="0">
                <a:solidFill>
                  <a:srgbClr val="000000"/>
                </a:solidFill>
                <a:latin typeface="Courier New" panose="02070309020205020404" pitchFamily="49" charset="0"/>
              </a:rPr>
              <a:t>2 * 2 = 4 </a:t>
            </a:r>
            <a:endParaRPr lang="es-PE" dirty="0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s-PE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s-PE" dirty="0">
                <a:solidFill>
                  <a:srgbClr val="000000"/>
                </a:solidFill>
                <a:latin typeface="Courier New" panose="02070309020205020404" pitchFamily="49" charset="0"/>
              </a:rPr>
              <a:t>0 * 0 * 0 = 0 </a:t>
            </a:r>
          </a:p>
          <a:p>
            <a:r>
              <a:rPr lang="es-PE" dirty="0">
                <a:solidFill>
                  <a:srgbClr val="000000"/>
                </a:solidFill>
                <a:latin typeface="Courier New" panose="02070309020205020404" pitchFamily="49" charset="0"/>
              </a:rPr>
              <a:t>1 * 1 * 1 = 1 </a:t>
            </a:r>
          </a:p>
          <a:p>
            <a:r>
              <a:rPr lang="es-PE" dirty="0">
                <a:solidFill>
                  <a:srgbClr val="000000"/>
                </a:solidFill>
                <a:latin typeface="Courier New" panose="02070309020205020404" pitchFamily="49" charset="0"/>
              </a:rPr>
              <a:t>2 * 2 * 2 = 8 </a:t>
            </a:r>
          </a:p>
          <a:p>
            <a:r>
              <a:rPr lang="es-PE" dirty="0">
                <a:solidFill>
                  <a:srgbClr val="000000"/>
                </a:solidFill>
                <a:latin typeface="Courier New" panose="02070309020205020404" pitchFamily="49" charset="0"/>
              </a:rPr>
              <a:t>3 * 3 * 3 = 27 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4256636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EJERCICIOS</a:t>
            </a:r>
            <a:endParaRPr lang="es-PE" dirty="0"/>
          </a:p>
        </p:txBody>
      </p:sp>
      <p:sp>
        <p:nvSpPr>
          <p:cNvPr id="12" name="Redondear rectángulo de esquina diagonal 11"/>
          <p:cNvSpPr/>
          <p:nvPr/>
        </p:nvSpPr>
        <p:spPr>
          <a:xfrm>
            <a:off x="7558251" y="2104664"/>
            <a:ext cx="3077029" cy="972363"/>
          </a:xfrm>
          <a:prstGeom prst="round2DiagRect">
            <a:avLst>
              <a:gd name="adj1" fmla="val 50000"/>
              <a:gd name="adj2" fmla="val 0"/>
            </a:avLst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dirty="0" smtClean="0">
                <a:latin typeface="Muller Regular" pitchFamily="50" charset="0"/>
              </a:rPr>
              <a:t>RESULTADO</a:t>
            </a:r>
            <a:endParaRPr lang="es-ES" sz="2800" dirty="0">
              <a:latin typeface="Muller Regular" pitchFamily="50" charset="0"/>
            </a:endParaRPr>
          </a:p>
        </p:txBody>
      </p:sp>
      <p:sp>
        <p:nvSpPr>
          <p:cNvPr id="8" name="Redondear rectángulo de esquina diagonal 7"/>
          <p:cNvSpPr/>
          <p:nvPr/>
        </p:nvSpPr>
        <p:spPr>
          <a:xfrm>
            <a:off x="994227" y="2104665"/>
            <a:ext cx="3077029" cy="972363"/>
          </a:xfrm>
          <a:prstGeom prst="round2DiagRect">
            <a:avLst>
              <a:gd name="adj1" fmla="val 50000"/>
              <a:gd name="adj2" fmla="val 0"/>
            </a:avLst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dirty="0" smtClean="0">
                <a:latin typeface="Muller Regular" pitchFamily="50" charset="0"/>
              </a:rPr>
              <a:t>EJERCICIO 3 </a:t>
            </a:r>
            <a:endParaRPr lang="es-ES" sz="2800" dirty="0">
              <a:latin typeface="Muller Regular" pitchFamily="50" charset="0"/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994227" y="3538926"/>
            <a:ext cx="397966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PE" b="1" dirty="0" err="1">
                <a:solidFill>
                  <a:srgbClr val="FFC000"/>
                </a:solidFill>
                <a:latin typeface="Courier New" panose="02070309020205020404" pitchFamily="49" charset="0"/>
              </a:rPr>
              <a:t>for</a:t>
            </a:r>
            <a:r>
              <a:rPr lang="es-PE" dirty="0">
                <a:solidFill>
                  <a:srgbClr val="000000"/>
                </a:solidFill>
                <a:latin typeface="Courier New" panose="02070309020205020404" pitchFamily="49" charset="0"/>
              </a:rPr>
              <a:t> i </a:t>
            </a:r>
            <a:r>
              <a:rPr lang="es-PE" b="1" dirty="0">
                <a:solidFill>
                  <a:srgbClr val="FFC000"/>
                </a:solidFill>
                <a:latin typeface="Courier New" panose="02070309020205020404" pitchFamily="49" charset="0"/>
              </a:rPr>
              <a:t>in</a:t>
            </a:r>
            <a:r>
              <a:rPr lang="es-PE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s-PE" b="1" dirty="0" smtClean="0">
                <a:solidFill>
                  <a:schemeClr val="accent6"/>
                </a:solidFill>
                <a:latin typeface="Courier New" panose="02070309020205020404" pitchFamily="49" charset="0"/>
              </a:rPr>
              <a:t>“SOMOS IDAT"</a:t>
            </a:r>
            <a:r>
              <a:rPr lang="es-PE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: </a:t>
            </a:r>
            <a:endParaRPr lang="es-PE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s-PE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s-PE" dirty="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print</a:t>
            </a:r>
            <a:r>
              <a:rPr lang="es-PE" dirty="0">
                <a:latin typeface="Courier New" panose="02070309020205020404" pitchFamily="49" charset="0"/>
              </a:rPr>
              <a:t>(</a:t>
            </a:r>
            <a:r>
              <a:rPr lang="es-PE" b="1" dirty="0">
                <a:solidFill>
                  <a:schemeClr val="accent6"/>
                </a:solidFill>
                <a:latin typeface="Courier New" panose="02070309020205020404" pitchFamily="49" charset="0"/>
              </a:rPr>
              <a:t>"Dame una "</a:t>
            </a:r>
            <a:r>
              <a:rPr lang="es-PE" dirty="0">
                <a:latin typeface="Courier New" panose="02070309020205020404" pitchFamily="49" charset="0"/>
              </a:rPr>
              <a:t>,</a:t>
            </a:r>
            <a:r>
              <a:rPr lang="es-PE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urier New" panose="02070309020205020404" pitchFamily="49" charset="0"/>
              </a:rPr>
              <a:t> </a:t>
            </a:r>
            <a:r>
              <a:rPr lang="es-PE" dirty="0">
                <a:solidFill>
                  <a:srgbClr val="000000"/>
                </a:solidFill>
                <a:latin typeface="Courier New" panose="02070309020205020404" pitchFamily="49" charset="0"/>
              </a:rPr>
              <a:t>i) </a:t>
            </a:r>
          </a:p>
          <a:p>
            <a:r>
              <a:rPr lang="es-PE" dirty="0" err="1">
                <a:solidFill>
                  <a:srgbClr val="000000"/>
                </a:solidFill>
                <a:latin typeface="Courier New" panose="02070309020205020404" pitchFamily="49" charset="0"/>
              </a:rPr>
              <a:t>print</a:t>
            </a:r>
            <a:r>
              <a:rPr lang="es-PE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s-PE" b="1" dirty="0" smtClean="0">
                <a:solidFill>
                  <a:schemeClr val="accent6"/>
                </a:solidFill>
                <a:latin typeface="Courier New" panose="02070309020205020404" pitchFamily="49" charset="0"/>
              </a:rPr>
              <a:t>"¡SOMOS IDAT!"</a:t>
            </a:r>
            <a:r>
              <a:rPr lang="es-PE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) </a:t>
            </a:r>
            <a:endParaRPr lang="es-PE" dirty="0"/>
          </a:p>
        </p:txBody>
      </p:sp>
      <p:sp>
        <p:nvSpPr>
          <p:cNvPr id="7" name="Rectángulo 6"/>
          <p:cNvSpPr/>
          <p:nvPr/>
        </p:nvSpPr>
        <p:spPr>
          <a:xfrm>
            <a:off x="7558251" y="3159572"/>
            <a:ext cx="244891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PE" b="1" dirty="0">
                <a:solidFill>
                  <a:srgbClr val="000000"/>
                </a:solidFill>
                <a:latin typeface="Courier New" panose="02070309020205020404" pitchFamily="49" charset="0"/>
              </a:rPr>
              <a:t>RESULTADO: </a:t>
            </a:r>
            <a:endParaRPr lang="es-PE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s-PE" dirty="0">
                <a:solidFill>
                  <a:srgbClr val="000000"/>
                </a:solidFill>
                <a:latin typeface="Courier New" panose="02070309020205020404" pitchFamily="49" charset="0"/>
              </a:rPr>
              <a:t>Dame una </a:t>
            </a:r>
            <a:r>
              <a:rPr lang="es-PE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S </a:t>
            </a:r>
            <a:endParaRPr lang="es-PE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s-PE" dirty="0">
                <a:solidFill>
                  <a:srgbClr val="000000"/>
                </a:solidFill>
                <a:latin typeface="Courier New" panose="02070309020205020404" pitchFamily="49" charset="0"/>
              </a:rPr>
              <a:t>Dame una </a:t>
            </a:r>
            <a:r>
              <a:rPr lang="es-PE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O </a:t>
            </a:r>
            <a:endParaRPr lang="es-PE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s-PE" dirty="0">
                <a:solidFill>
                  <a:srgbClr val="000000"/>
                </a:solidFill>
                <a:latin typeface="Courier New" panose="02070309020205020404" pitchFamily="49" charset="0"/>
              </a:rPr>
              <a:t>Dame una </a:t>
            </a:r>
            <a:r>
              <a:rPr lang="es-PE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M </a:t>
            </a:r>
            <a:endParaRPr lang="es-PE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s-PE" dirty="0">
                <a:solidFill>
                  <a:srgbClr val="000000"/>
                </a:solidFill>
                <a:latin typeface="Courier New" panose="02070309020205020404" pitchFamily="49" charset="0"/>
              </a:rPr>
              <a:t>Dame una </a:t>
            </a:r>
            <a:r>
              <a:rPr lang="es-PE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O </a:t>
            </a:r>
            <a:endParaRPr lang="es-PE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s-PE" dirty="0">
                <a:solidFill>
                  <a:srgbClr val="000000"/>
                </a:solidFill>
                <a:latin typeface="Courier New" panose="02070309020205020404" pitchFamily="49" charset="0"/>
              </a:rPr>
              <a:t>Dame una </a:t>
            </a:r>
            <a:r>
              <a:rPr lang="es-PE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S</a:t>
            </a:r>
          </a:p>
          <a:p>
            <a:r>
              <a:rPr lang="es-PE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Dame </a:t>
            </a:r>
            <a:r>
              <a:rPr lang="es-PE" dirty="0">
                <a:solidFill>
                  <a:srgbClr val="000000"/>
                </a:solidFill>
                <a:latin typeface="Courier New" panose="02070309020205020404" pitchFamily="49" charset="0"/>
              </a:rPr>
              <a:t>una </a:t>
            </a:r>
            <a:endParaRPr lang="es-PE" dirty="0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s-PE" dirty="0">
                <a:solidFill>
                  <a:srgbClr val="000000"/>
                </a:solidFill>
                <a:latin typeface="Courier New" panose="02070309020205020404" pitchFamily="49" charset="0"/>
              </a:rPr>
              <a:t>Dame una </a:t>
            </a:r>
            <a:r>
              <a:rPr lang="es-PE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I</a:t>
            </a:r>
          </a:p>
          <a:p>
            <a:r>
              <a:rPr lang="es-PE" dirty="0">
                <a:solidFill>
                  <a:srgbClr val="000000"/>
                </a:solidFill>
                <a:latin typeface="Courier New" panose="02070309020205020404" pitchFamily="49" charset="0"/>
              </a:rPr>
              <a:t>Dame una </a:t>
            </a:r>
            <a:r>
              <a:rPr lang="es-PE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D</a:t>
            </a:r>
            <a:endParaRPr lang="es-PE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s-PE" dirty="0">
                <a:solidFill>
                  <a:srgbClr val="000000"/>
                </a:solidFill>
                <a:latin typeface="Courier New" panose="02070309020205020404" pitchFamily="49" charset="0"/>
              </a:rPr>
              <a:t>Dame una </a:t>
            </a:r>
            <a:r>
              <a:rPr lang="es-PE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A</a:t>
            </a:r>
            <a:endParaRPr lang="es-PE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s-PE" dirty="0">
                <a:solidFill>
                  <a:srgbClr val="000000"/>
                </a:solidFill>
                <a:latin typeface="Courier New" panose="02070309020205020404" pitchFamily="49" charset="0"/>
              </a:rPr>
              <a:t>Dame una </a:t>
            </a:r>
            <a:r>
              <a:rPr lang="es-PE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T</a:t>
            </a:r>
            <a:endParaRPr lang="es-PE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s-PE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¡SOMOS IDAT! 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2315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EJERCICIOS</a:t>
            </a:r>
            <a:endParaRPr lang="es-PE" dirty="0"/>
          </a:p>
        </p:txBody>
      </p:sp>
      <p:sp>
        <p:nvSpPr>
          <p:cNvPr id="12" name="Redondear rectángulo de esquina diagonal 11"/>
          <p:cNvSpPr/>
          <p:nvPr/>
        </p:nvSpPr>
        <p:spPr>
          <a:xfrm>
            <a:off x="6321358" y="4715526"/>
            <a:ext cx="3077029" cy="972363"/>
          </a:xfrm>
          <a:prstGeom prst="round2DiagRect">
            <a:avLst>
              <a:gd name="adj1" fmla="val 50000"/>
              <a:gd name="adj2" fmla="val 0"/>
            </a:avLst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smtClean="0">
                <a:latin typeface="Muller Regular" pitchFamily="50" charset="0"/>
              </a:rPr>
              <a:t>RESULTADO</a:t>
            </a:r>
            <a:endParaRPr lang="es-ES" sz="2800" dirty="0">
              <a:latin typeface="Muller Regular" pitchFamily="50" charset="0"/>
            </a:endParaRPr>
          </a:p>
        </p:txBody>
      </p:sp>
      <p:sp>
        <p:nvSpPr>
          <p:cNvPr id="8" name="Redondear rectángulo de esquina diagonal 7"/>
          <p:cNvSpPr/>
          <p:nvPr/>
        </p:nvSpPr>
        <p:spPr>
          <a:xfrm>
            <a:off x="282638" y="2155858"/>
            <a:ext cx="3077029" cy="972363"/>
          </a:xfrm>
          <a:prstGeom prst="round2DiagRect">
            <a:avLst>
              <a:gd name="adj1" fmla="val 50000"/>
              <a:gd name="adj2" fmla="val 0"/>
            </a:avLst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dirty="0" smtClean="0">
                <a:latin typeface="Muller Regular" pitchFamily="50" charset="0"/>
              </a:rPr>
              <a:t>EJERCICIO 4 </a:t>
            </a:r>
            <a:endParaRPr lang="es-ES" sz="2800" dirty="0">
              <a:latin typeface="Muller Regular" pitchFamily="50" charset="0"/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282638" y="3500176"/>
            <a:ext cx="7577235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PE" b="1" dirty="0" smtClean="0">
                <a:latin typeface="Courier New" panose="02070309020205020404" pitchFamily="49" charset="0"/>
              </a:rPr>
              <a:t>Veces= </a:t>
            </a:r>
            <a:r>
              <a:rPr lang="es-PE" b="1" dirty="0" err="1" smtClean="0">
                <a:latin typeface="Courier New" panose="02070309020205020404" pitchFamily="49" charset="0"/>
              </a:rPr>
              <a:t>int</a:t>
            </a:r>
            <a:r>
              <a:rPr lang="es-PE" b="1" dirty="0" smtClean="0">
                <a:latin typeface="Courier New" panose="02070309020205020404" pitchFamily="49" charset="0"/>
              </a:rPr>
              <a:t>(input(“¿Cuántas veces desea que salude?”))</a:t>
            </a:r>
          </a:p>
          <a:p>
            <a:r>
              <a:rPr lang="es-PE" b="1" dirty="0" err="1" smtClean="0">
                <a:solidFill>
                  <a:srgbClr val="FFC000"/>
                </a:solidFill>
                <a:latin typeface="Courier New" panose="02070309020205020404" pitchFamily="49" charset="0"/>
              </a:rPr>
              <a:t>for</a:t>
            </a:r>
            <a:r>
              <a:rPr lang="es-PE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s-PE" dirty="0">
                <a:solidFill>
                  <a:srgbClr val="000000"/>
                </a:solidFill>
                <a:latin typeface="Courier New" panose="02070309020205020404" pitchFamily="49" charset="0"/>
              </a:rPr>
              <a:t>i </a:t>
            </a:r>
            <a:r>
              <a:rPr lang="es-PE" b="1" dirty="0">
                <a:solidFill>
                  <a:srgbClr val="FFC000"/>
                </a:solidFill>
                <a:latin typeface="Courier New" panose="02070309020205020404" pitchFamily="49" charset="0"/>
              </a:rPr>
              <a:t>in</a:t>
            </a:r>
            <a:r>
              <a:rPr lang="es-PE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s-PE" b="1" dirty="0" err="1" smtClean="0">
                <a:solidFill>
                  <a:schemeClr val="accent6"/>
                </a:solidFill>
                <a:latin typeface="Courier New" panose="02070309020205020404" pitchFamily="49" charset="0"/>
              </a:rPr>
              <a:t>range</a:t>
            </a:r>
            <a:r>
              <a:rPr lang="es-PE" b="1" dirty="0" smtClean="0">
                <a:latin typeface="Courier New" panose="02070309020205020404" pitchFamily="49" charset="0"/>
              </a:rPr>
              <a:t>(veces)</a:t>
            </a:r>
            <a:r>
              <a:rPr lang="es-PE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: </a:t>
            </a:r>
            <a:endParaRPr lang="es-PE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s-PE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s-PE" dirty="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print</a:t>
            </a:r>
            <a:r>
              <a:rPr lang="es-PE" dirty="0" smtClean="0">
                <a:latin typeface="Courier New" panose="02070309020205020404" pitchFamily="49" charset="0"/>
              </a:rPr>
              <a:t>(</a:t>
            </a:r>
            <a:r>
              <a:rPr lang="es-PE" b="1" dirty="0" smtClean="0">
                <a:solidFill>
                  <a:schemeClr val="accent6"/>
                </a:solidFill>
                <a:latin typeface="Courier New" panose="02070309020205020404" pitchFamily="49" charset="0"/>
              </a:rPr>
              <a:t>“Hola"</a:t>
            </a:r>
            <a:r>
              <a:rPr lang="es-PE" dirty="0" smtClean="0">
                <a:latin typeface="Courier New" panose="02070309020205020404" pitchFamily="49" charset="0"/>
              </a:rPr>
              <a:t>,</a:t>
            </a:r>
            <a:r>
              <a:rPr lang="es-PE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Courier New" panose="02070309020205020404" pitchFamily="49" charset="0"/>
              </a:rPr>
              <a:t> </a:t>
            </a:r>
            <a:r>
              <a:rPr lang="es-PE" dirty="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end</a:t>
            </a:r>
            <a:r>
              <a:rPr lang="es-PE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=</a:t>
            </a:r>
            <a:r>
              <a:rPr lang="es-PE" dirty="0" smtClean="0">
                <a:solidFill>
                  <a:schemeClr val="accent6"/>
                </a:solidFill>
                <a:latin typeface="Courier New" panose="02070309020205020404" pitchFamily="49" charset="0"/>
              </a:rPr>
              <a:t>“”</a:t>
            </a:r>
            <a:r>
              <a:rPr lang="es-PE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</a:p>
          <a:p>
            <a:r>
              <a:rPr lang="es-PE" dirty="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print</a:t>
            </a:r>
            <a:r>
              <a:rPr lang="es-PE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()</a:t>
            </a:r>
            <a:endParaRPr lang="es-PE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s-PE" dirty="0" err="1">
                <a:solidFill>
                  <a:srgbClr val="000000"/>
                </a:solidFill>
                <a:latin typeface="Courier New" panose="02070309020205020404" pitchFamily="49" charset="0"/>
              </a:rPr>
              <a:t>print</a:t>
            </a:r>
            <a:r>
              <a:rPr lang="es-PE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s-PE" b="1" dirty="0" smtClean="0">
                <a:solidFill>
                  <a:schemeClr val="accent6"/>
                </a:solidFill>
                <a:latin typeface="Courier New" panose="02070309020205020404" pitchFamily="49" charset="0"/>
              </a:rPr>
              <a:t>“Adiós"</a:t>
            </a:r>
            <a:r>
              <a:rPr lang="es-PE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) </a:t>
            </a:r>
            <a:endParaRPr lang="es-PE" dirty="0"/>
          </a:p>
        </p:txBody>
      </p:sp>
      <p:sp>
        <p:nvSpPr>
          <p:cNvPr id="3" name="Rectángulo 2"/>
          <p:cNvSpPr/>
          <p:nvPr/>
        </p:nvSpPr>
        <p:spPr>
          <a:xfrm>
            <a:off x="6240087" y="5880157"/>
            <a:ext cx="548085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PE" dirty="0">
                <a:solidFill>
                  <a:srgbClr val="000000"/>
                </a:solidFill>
                <a:latin typeface="Courier New" panose="02070309020205020404" pitchFamily="49" charset="0"/>
              </a:rPr>
              <a:t>¿Cuántas veces quiere que le salude? 6 </a:t>
            </a:r>
          </a:p>
          <a:p>
            <a:r>
              <a:rPr lang="es-PE" dirty="0">
                <a:solidFill>
                  <a:srgbClr val="000000"/>
                </a:solidFill>
                <a:latin typeface="Courier New" panose="02070309020205020404" pitchFamily="49" charset="0"/>
              </a:rPr>
              <a:t>Hola </a:t>
            </a:r>
            <a:r>
              <a:rPr lang="es-PE" dirty="0" err="1">
                <a:solidFill>
                  <a:srgbClr val="000000"/>
                </a:solidFill>
                <a:latin typeface="Courier New" panose="02070309020205020404" pitchFamily="49" charset="0"/>
              </a:rPr>
              <a:t>Hola</a:t>
            </a:r>
            <a:r>
              <a:rPr lang="es-PE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s-PE" dirty="0" err="1">
                <a:solidFill>
                  <a:srgbClr val="000000"/>
                </a:solidFill>
                <a:latin typeface="Courier New" panose="02070309020205020404" pitchFamily="49" charset="0"/>
              </a:rPr>
              <a:t>Hola</a:t>
            </a:r>
            <a:r>
              <a:rPr lang="es-PE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s-PE" dirty="0" err="1">
                <a:solidFill>
                  <a:srgbClr val="000000"/>
                </a:solidFill>
                <a:latin typeface="Courier New" panose="02070309020205020404" pitchFamily="49" charset="0"/>
              </a:rPr>
              <a:t>Hola</a:t>
            </a:r>
            <a:r>
              <a:rPr lang="es-PE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s-PE" dirty="0" err="1">
                <a:solidFill>
                  <a:srgbClr val="000000"/>
                </a:solidFill>
                <a:latin typeface="Courier New" panose="02070309020205020404" pitchFamily="49" charset="0"/>
              </a:rPr>
              <a:t>Hola</a:t>
            </a:r>
            <a:r>
              <a:rPr lang="es-PE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s-PE" dirty="0" err="1">
                <a:solidFill>
                  <a:srgbClr val="000000"/>
                </a:solidFill>
                <a:latin typeface="Courier New" panose="02070309020205020404" pitchFamily="49" charset="0"/>
              </a:rPr>
              <a:t>Hola</a:t>
            </a:r>
            <a:r>
              <a:rPr lang="es-PE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es-PE" dirty="0">
                <a:solidFill>
                  <a:srgbClr val="000000"/>
                </a:solidFill>
                <a:latin typeface="Courier New" panose="02070309020205020404" pitchFamily="49" charset="0"/>
              </a:rPr>
              <a:t>Adiós 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1306446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EJERCICIOS</a:t>
            </a:r>
            <a:endParaRPr lang="es-PE" dirty="0"/>
          </a:p>
        </p:txBody>
      </p:sp>
      <p:sp>
        <p:nvSpPr>
          <p:cNvPr id="12" name="Redondear rectángulo de esquina diagonal 11"/>
          <p:cNvSpPr/>
          <p:nvPr/>
        </p:nvSpPr>
        <p:spPr>
          <a:xfrm>
            <a:off x="7171870" y="2155858"/>
            <a:ext cx="3077029" cy="972363"/>
          </a:xfrm>
          <a:prstGeom prst="round2DiagRect">
            <a:avLst>
              <a:gd name="adj1" fmla="val 50000"/>
              <a:gd name="adj2" fmla="val 0"/>
            </a:avLst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smtClean="0">
                <a:latin typeface="Muller Regular" pitchFamily="50" charset="0"/>
              </a:rPr>
              <a:t>RESULTADO</a:t>
            </a:r>
            <a:endParaRPr lang="es-ES" sz="2800" dirty="0">
              <a:latin typeface="Muller Regular" pitchFamily="50" charset="0"/>
            </a:endParaRPr>
          </a:p>
        </p:txBody>
      </p:sp>
      <p:sp>
        <p:nvSpPr>
          <p:cNvPr id="8" name="Redondear rectángulo de esquina diagonal 7"/>
          <p:cNvSpPr/>
          <p:nvPr/>
        </p:nvSpPr>
        <p:spPr>
          <a:xfrm>
            <a:off x="282638" y="2155858"/>
            <a:ext cx="3077029" cy="972363"/>
          </a:xfrm>
          <a:prstGeom prst="round2DiagRect">
            <a:avLst>
              <a:gd name="adj1" fmla="val 50000"/>
              <a:gd name="adj2" fmla="val 0"/>
            </a:avLst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dirty="0" smtClean="0">
                <a:latin typeface="Muller Regular" pitchFamily="50" charset="0"/>
              </a:rPr>
              <a:t>EJERCICIO 5 </a:t>
            </a:r>
            <a:endParaRPr lang="es-ES" sz="2800" dirty="0">
              <a:latin typeface="Muller Regular" pitchFamily="50" charset="0"/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282638" y="3681047"/>
            <a:ext cx="56283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PE" b="1" dirty="0" err="1" smtClean="0">
                <a:solidFill>
                  <a:srgbClr val="FFC000"/>
                </a:solidFill>
                <a:latin typeface="Courier New" panose="02070309020205020404" pitchFamily="49" charset="0"/>
              </a:rPr>
              <a:t>for</a:t>
            </a:r>
            <a:r>
              <a:rPr lang="es-PE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s-PE" dirty="0">
                <a:solidFill>
                  <a:srgbClr val="000000"/>
                </a:solidFill>
                <a:latin typeface="Courier New" panose="02070309020205020404" pitchFamily="49" charset="0"/>
              </a:rPr>
              <a:t>i </a:t>
            </a:r>
            <a:r>
              <a:rPr lang="es-PE" b="1" dirty="0">
                <a:solidFill>
                  <a:srgbClr val="FFC000"/>
                </a:solidFill>
                <a:latin typeface="Courier New" panose="02070309020205020404" pitchFamily="49" charset="0"/>
              </a:rPr>
              <a:t>in</a:t>
            </a:r>
            <a:r>
              <a:rPr lang="es-PE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s-PE" b="1" dirty="0" smtClean="0">
                <a:latin typeface="Courier New" panose="02070309020205020404" pitchFamily="49" charset="0"/>
              </a:rPr>
              <a:t>[1,2,3]</a:t>
            </a:r>
            <a:r>
              <a:rPr lang="es-PE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: </a:t>
            </a:r>
          </a:p>
          <a:p>
            <a:r>
              <a:rPr lang="es-PE" dirty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s-PE" b="1" dirty="0" err="1">
                <a:solidFill>
                  <a:srgbClr val="FFC000"/>
                </a:solidFill>
                <a:latin typeface="Courier New" panose="02070309020205020404" pitchFamily="49" charset="0"/>
              </a:rPr>
              <a:t>for</a:t>
            </a:r>
            <a:r>
              <a:rPr lang="es-PE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s-PE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j </a:t>
            </a:r>
            <a:r>
              <a:rPr lang="es-PE" b="1" dirty="0">
                <a:solidFill>
                  <a:srgbClr val="FFC000"/>
                </a:solidFill>
                <a:latin typeface="Courier New" panose="02070309020205020404" pitchFamily="49" charset="0"/>
              </a:rPr>
              <a:t>in</a:t>
            </a:r>
            <a:r>
              <a:rPr lang="es-PE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s-PE" b="1" dirty="0" err="1" smtClean="0">
                <a:solidFill>
                  <a:srgbClr val="7030A0"/>
                </a:solidFill>
                <a:latin typeface="Courier New" panose="02070309020205020404" pitchFamily="49" charset="0"/>
              </a:rPr>
              <a:t>range</a:t>
            </a:r>
            <a:r>
              <a:rPr lang="es-PE" b="1" dirty="0" smtClean="0">
                <a:latin typeface="Courier New" panose="02070309020205020404" pitchFamily="49" charset="0"/>
              </a:rPr>
              <a:t>(i)</a:t>
            </a:r>
            <a:r>
              <a:rPr lang="es-PE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: </a:t>
            </a:r>
            <a:endParaRPr lang="es-PE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s-PE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s-PE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s-PE" dirty="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print</a:t>
            </a:r>
            <a:r>
              <a:rPr lang="es-PE" dirty="0" smtClean="0">
                <a:latin typeface="Courier New" panose="02070309020205020404" pitchFamily="49" charset="0"/>
              </a:rPr>
              <a:t>(</a:t>
            </a:r>
            <a:r>
              <a:rPr lang="es-PE" b="1" dirty="0" smtClean="0">
                <a:solidFill>
                  <a:schemeClr val="accent6"/>
                </a:solidFill>
                <a:latin typeface="Courier New" panose="02070309020205020404" pitchFamily="49" charset="0"/>
              </a:rPr>
              <a:t>“i vale"</a:t>
            </a:r>
            <a:r>
              <a:rPr lang="es-PE" dirty="0" smtClean="0">
                <a:latin typeface="Courier New" panose="02070309020205020404" pitchFamily="49" charset="0"/>
              </a:rPr>
              <a:t>,</a:t>
            </a:r>
            <a:r>
              <a:rPr lang="es-PE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Courier New" panose="02070309020205020404" pitchFamily="49" charset="0"/>
              </a:rPr>
              <a:t> </a:t>
            </a:r>
            <a:r>
              <a:rPr lang="es-PE" b="1" dirty="0" smtClean="0">
                <a:latin typeface="Courier New" panose="02070309020205020404" pitchFamily="49" charset="0"/>
              </a:rPr>
              <a:t>i,</a:t>
            </a:r>
            <a:r>
              <a:rPr lang="es-PE" b="1" dirty="0">
                <a:solidFill>
                  <a:schemeClr val="accent6"/>
                </a:solidFill>
                <a:latin typeface="Courier New" panose="02070309020205020404" pitchFamily="49" charset="0"/>
              </a:rPr>
              <a:t> </a:t>
            </a:r>
            <a:r>
              <a:rPr lang="es-PE" b="1" dirty="0" smtClean="0">
                <a:solidFill>
                  <a:schemeClr val="accent6"/>
                </a:solidFill>
                <a:latin typeface="Courier New" panose="02070309020205020404" pitchFamily="49" charset="0"/>
              </a:rPr>
              <a:t>“ y j </a:t>
            </a:r>
            <a:r>
              <a:rPr lang="es-PE" b="1" dirty="0" err="1" smtClean="0">
                <a:solidFill>
                  <a:schemeClr val="accent6"/>
                </a:solidFill>
                <a:latin typeface="Courier New" panose="02070309020205020404" pitchFamily="49" charset="0"/>
              </a:rPr>
              <a:t>vale"</a:t>
            </a:r>
            <a:r>
              <a:rPr lang="es-PE" dirty="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,j</a:t>
            </a:r>
            <a:r>
              <a:rPr lang="es-PE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</a:p>
        </p:txBody>
      </p:sp>
      <p:sp>
        <p:nvSpPr>
          <p:cNvPr id="4" name="Rectángulo 3"/>
          <p:cNvSpPr/>
          <p:nvPr/>
        </p:nvSpPr>
        <p:spPr>
          <a:xfrm>
            <a:off x="7171870" y="3681047"/>
            <a:ext cx="332578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PE" dirty="0">
                <a:solidFill>
                  <a:srgbClr val="000000"/>
                </a:solidFill>
                <a:latin typeface="Courier New" panose="02070309020205020404" pitchFamily="49" charset="0"/>
              </a:rPr>
              <a:t>i vale 1 y j vale 0 </a:t>
            </a:r>
            <a:endParaRPr lang="es-PE" dirty="0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s-PE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i </a:t>
            </a:r>
            <a:r>
              <a:rPr lang="es-PE" dirty="0">
                <a:solidFill>
                  <a:srgbClr val="000000"/>
                </a:solidFill>
                <a:latin typeface="Courier New" panose="02070309020205020404" pitchFamily="49" charset="0"/>
              </a:rPr>
              <a:t>vale 2 y j vale 0 </a:t>
            </a:r>
            <a:endParaRPr lang="es-PE" dirty="0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s-PE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i </a:t>
            </a:r>
            <a:r>
              <a:rPr lang="es-PE" dirty="0">
                <a:solidFill>
                  <a:srgbClr val="000000"/>
                </a:solidFill>
                <a:latin typeface="Courier New" panose="02070309020205020404" pitchFamily="49" charset="0"/>
              </a:rPr>
              <a:t>vale 2 y j vale 1 </a:t>
            </a:r>
            <a:endParaRPr lang="es-PE" dirty="0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s-PE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i </a:t>
            </a:r>
            <a:r>
              <a:rPr lang="es-PE" dirty="0">
                <a:solidFill>
                  <a:srgbClr val="000000"/>
                </a:solidFill>
                <a:latin typeface="Courier New" panose="02070309020205020404" pitchFamily="49" charset="0"/>
              </a:rPr>
              <a:t>vale 3 y j vale 0 </a:t>
            </a:r>
            <a:endParaRPr lang="es-PE" dirty="0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s-PE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i </a:t>
            </a:r>
            <a:r>
              <a:rPr lang="es-PE" dirty="0">
                <a:solidFill>
                  <a:srgbClr val="000000"/>
                </a:solidFill>
                <a:latin typeface="Courier New" panose="02070309020205020404" pitchFamily="49" charset="0"/>
              </a:rPr>
              <a:t>vale 3 y j vale 1 </a:t>
            </a:r>
            <a:endParaRPr lang="es-PE" dirty="0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s-PE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i </a:t>
            </a:r>
            <a:r>
              <a:rPr lang="es-PE" dirty="0">
                <a:solidFill>
                  <a:srgbClr val="000000"/>
                </a:solidFill>
                <a:latin typeface="Courier New" panose="02070309020205020404" pitchFamily="49" charset="0"/>
              </a:rPr>
              <a:t>vale 3 y j vale 2 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52369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AHORA USTEDES</a:t>
            </a:r>
            <a:endParaRPr lang="es-PE" dirty="0"/>
          </a:p>
        </p:txBody>
      </p:sp>
      <p:sp>
        <p:nvSpPr>
          <p:cNvPr id="4" name="Rectángulo 3"/>
          <p:cNvSpPr/>
          <p:nvPr/>
        </p:nvSpPr>
        <p:spPr>
          <a:xfrm>
            <a:off x="164342" y="1958935"/>
            <a:ext cx="1172285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PE" dirty="0">
                <a:solidFill>
                  <a:srgbClr val="000000"/>
                </a:solidFill>
                <a:latin typeface="Arial" panose="020B0604020202020204" pitchFamily="34" charset="0"/>
              </a:rPr>
              <a:t>Escriba un programa que pida dos números enteros y escriba qué números son pares y cuáles impares desde el primero hasta el segundo.</a:t>
            </a:r>
            <a:endParaRPr lang="es-PE" dirty="0"/>
          </a:p>
        </p:txBody>
      </p:sp>
      <p:sp>
        <p:nvSpPr>
          <p:cNvPr id="6" name="Rectángulo 5"/>
          <p:cNvSpPr/>
          <p:nvPr/>
        </p:nvSpPr>
        <p:spPr>
          <a:xfrm>
            <a:off x="7546429" y="3252985"/>
            <a:ext cx="3899338" cy="948819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just"/>
            <a:r>
              <a:rPr lang="es-PE" sz="1400" b="1" dirty="0">
                <a:solidFill>
                  <a:srgbClr val="000000"/>
                </a:solidFill>
                <a:latin typeface="Arial" panose="020B0604020202020204" pitchFamily="34" charset="0"/>
              </a:rPr>
              <a:t>Notas</a:t>
            </a:r>
            <a:r>
              <a:rPr lang="es-PE" sz="1400" dirty="0">
                <a:solidFill>
                  <a:srgbClr val="000000"/>
                </a:solidFill>
                <a:latin typeface="Arial" panose="020B0604020202020204" pitchFamily="34" charset="0"/>
              </a:rPr>
              <a:t>: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s-PE" sz="1400" dirty="0">
                <a:solidFill>
                  <a:srgbClr val="000000"/>
                </a:solidFill>
                <a:latin typeface="Arial" panose="020B0604020202020204" pitchFamily="34" charset="0"/>
              </a:rPr>
              <a:t>Un número es par cuando el resto de su división entre dos es cero ( </a:t>
            </a:r>
            <a:r>
              <a:rPr lang="es-PE" sz="1400" i="1" dirty="0">
                <a:solidFill>
                  <a:srgbClr val="000000"/>
                </a:solidFill>
                <a:latin typeface="Arial" panose="020B0604020202020204" pitchFamily="34" charset="0"/>
              </a:rPr>
              <a:t>numero</a:t>
            </a:r>
            <a:r>
              <a:rPr lang="es-PE" sz="1400" dirty="0">
                <a:solidFill>
                  <a:srgbClr val="000000"/>
                </a:solidFill>
                <a:latin typeface="Arial" panose="020B0604020202020204" pitchFamily="34" charset="0"/>
              </a:rPr>
              <a:t> % 2 == 0) e impar cuando no lo es.</a:t>
            </a:r>
            <a:endParaRPr lang="es-PE" sz="140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1"/>
          <p:cNvSpPr>
            <a:spLocks noChangeArrowheads="1"/>
          </p:cNvSpPr>
          <p:nvPr/>
        </p:nvSpPr>
        <p:spPr bwMode="auto">
          <a:xfrm>
            <a:off x="1401016" y="2868505"/>
            <a:ext cx="5117124" cy="646331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PARES E IMPARES</a:t>
            </a: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Escriba un número entero:</a:t>
            </a: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6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Escriba un número entero mayor o igual que 6:</a:t>
            </a: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2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¡Le he pedido un número entero mayor que 6!</a:t>
            </a: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s-PE" altLang="es-PE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Rectangle 2"/>
          <p:cNvSpPr>
            <a:spLocks noChangeArrowheads="1"/>
          </p:cNvSpPr>
          <p:nvPr/>
        </p:nvSpPr>
        <p:spPr bwMode="auto">
          <a:xfrm>
            <a:off x="1401016" y="3727395"/>
            <a:ext cx="5117124" cy="150810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PARES E IMPARES</a:t>
            </a: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Escriba un número entero:</a:t>
            </a: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4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Escriba un número entero mayor o igual que 4:</a:t>
            </a: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8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El número 4 es par</a:t>
            </a: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El número 5 es impar</a:t>
            </a: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El número 6 es par</a:t>
            </a: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El número 7 es impar</a:t>
            </a: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El número 8 es par</a:t>
            </a: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s-PE" altLang="es-PE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Rectangle 3"/>
          <p:cNvSpPr>
            <a:spLocks noChangeArrowheads="1"/>
          </p:cNvSpPr>
          <p:nvPr/>
        </p:nvSpPr>
        <p:spPr bwMode="auto">
          <a:xfrm>
            <a:off x="1401016" y="5448060"/>
            <a:ext cx="5117124" cy="646331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PARES E IMPARES</a:t>
            </a: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Escriba un número entero:</a:t>
            </a: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5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Escriba un número entero mayor o igual que 5:</a:t>
            </a: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5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El número 5 es impar</a:t>
            </a: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s-PE" altLang="es-PE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3" name="Imagen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5405" y="4526041"/>
            <a:ext cx="1850572" cy="2330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45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LOGRO DE APRENDIZAJE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2726919"/>
            <a:ext cx="5181600" cy="3419239"/>
          </a:xfrm>
        </p:spPr>
        <p:txBody>
          <a:bodyPr/>
          <a:lstStyle/>
          <a:p>
            <a:r>
              <a:rPr lang="es-PE" dirty="0" smtClean="0"/>
              <a:t>Utiliza los procesos repetitivos con el código FOR</a:t>
            </a:r>
            <a:endParaRPr lang="es-PE" dirty="0"/>
          </a:p>
        </p:txBody>
      </p:sp>
      <p:pic>
        <p:nvPicPr>
          <p:cNvPr id="6" name="Marcador de contenido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726920"/>
            <a:ext cx="5181600" cy="2917048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02563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AHORA USTEDES</a:t>
            </a:r>
            <a:endParaRPr lang="es-PE" dirty="0"/>
          </a:p>
        </p:txBody>
      </p:sp>
      <p:sp>
        <p:nvSpPr>
          <p:cNvPr id="4" name="Rectángulo 3"/>
          <p:cNvSpPr/>
          <p:nvPr/>
        </p:nvSpPr>
        <p:spPr>
          <a:xfrm>
            <a:off x="136634" y="1767292"/>
            <a:ext cx="1191873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PE" dirty="0">
                <a:solidFill>
                  <a:srgbClr val="000000"/>
                </a:solidFill>
                <a:latin typeface="Arial" panose="020B0604020202020204" pitchFamily="34" charset="0"/>
              </a:rPr>
              <a:t>Escriba un programa que pregunte cuántos números se van a introducir, pida esos números, y muestre un mensaje cada vez que un número no sea mayor que el primero.</a:t>
            </a:r>
            <a:endParaRPr lang="es-PE" dirty="0"/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2559566" y="2999813"/>
            <a:ext cx="4060727" cy="646331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MAYORES QUE EL PRIMERO</a:t>
            </a: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¿Cuántos valores va a introducir?</a:t>
            </a: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-1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¡Imposible!</a:t>
            </a: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s-PE" altLang="es-PE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2559567" y="3969276"/>
            <a:ext cx="4060727" cy="1723549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MAYORES QUE EL PRIMERO</a:t>
            </a: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¿Cuántos valores va a introducir?</a:t>
            </a: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4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Escriba un número:</a:t>
            </a: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6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Escriba un número más grande que 6:</a:t>
            </a: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10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Escriba un número más grande que 6:</a:t>
            </a: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3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¡3 no es mayor que 6!</a:t>
            </a: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Escriba un número más grande que 6:</a:t>
            </a: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9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Gracias por su colaboración</a:t>
            </a: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s-PE" altLang="es-PE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4708" y="4527650"/>
            <a:ext cx="1850572" cy="2330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647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AHORA USTEDES</a:t>
            </a:r>
            <a:endParaRPr lang="es-PE" dirty="0"/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4708" y="4527650"/>
            <a:ext cx="1850572" cy="2330350"/>
          </a:xfrm>
          <a:prstGeom prst="rect">
            <a:avLst/>
          </a:prstGeom>
        </p:spPr>
      </p:pic>
      <p:sp>
        <p:nvSpPr>
          <p:cNvPr id="3" name="Rectángulo 2"/>
          <p:cNvSpPr/>
          <p:nvPr/>
        </p:nvSpPr>
        <p:spPr>
          <a:xfrm>
            <a:off x="206828" y="1753351"/>
            <a:ext cx="1156607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PE" dirty="0">
                <a:solidFill>
                  <a:srgbClr val="000000"/>
                </a:solidFill>
                <a:latin typeface="Arial" panose="020B0604020202020204" pitchFamily="34" charset="0"/>
              </a:rPr>
              <a:t>Escriba un programa que pregunte cuantos números se van a introducir, pida esos números (que puedan ser decimales) y calcule su suma.</a:t>
            </a:r>
            <a:endParaRPr lang="es-PE" dirty="0"/>
          </a:p>
        </p:txBody>
      </p:sp>
      <p:sp>
        <p:nvSpPr>
          <p:cNvPr id="7" name="Rectangle 1"/>
          <p:cNvSpPr>
            <a:spLocks noChangeArrowheads="1"/>
          </p:cNvSpPr>
          <p:nvPr/>
        </p:nvSpPr>
        <p:spPr bwMode="auto">
          <a:xfrm>
            <a:off x="2096336" y="3140500"/>
            <a:ext cx="4796506" cy="646331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SUMA DE VALORES</a:t>
            </a: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¿Cuántos valores va a introducir?</a:t>
            </a: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-1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¡Imposible!</a:t>
            </a: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s-PE" altLang="es-PE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096336" y="3969276"/>
            <a:ext cx="4796506" cy="1723549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SUMA DE VALORES</a:t>
            </a: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¿Cuántos valores va a introducir?</a:t>
            </a: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5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Escriba el número 1:</a:t>
            </a: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25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Escriba el número 2:</a:t>
            </a: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30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Escriba el número 3:</a:t>
            </a: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10.5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Escriba el número 4:</a:t>
            </a: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14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Escriba el número 5:</a:t>
            </a: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23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La suma de los números que ha escrito es 102.5</a:t>
            </a:r>
            <a:r>
              <a:rPr kumimoji="0" lang="es-PE" altLang="es-PE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s-PE" altLang="es-PE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4232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CONTENIDOS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PE" dirty="0" smtClean="0"/>
              <a:t>¿Qué es un bucle?</a:t>
            </a:r>
          </a:p>
          <a:p>
            <a:r>
              <a:rPr lang="es-PE" dirty="0" smtClean="0"/>
              <a:t>Algoritmo de Estructura Repetitiva</a:t>
            </a:r>
          </a:p>
          <a:p>
            <a:r>
              <a:rPr lang="es-PE" dirty="0" smtClean="0"/>
              <a:t>Estructuras de Iteración (Para)</a:t>
            </a:r>
          </a:p>
          <a:p>
            <a:r>
              <a:rPr lang="es-PE" dirty="0" smtClean="0"/>
              <a:t>Estructura </a:t>
            </a:r>
            <a:r>
              <a:rPr lang="es-PE" dirty="0" err="1" smtClean="0"/>
              <a:t>For</a:t>
            </a:r>
            <a:endParaRPr lang="es-PE" dirty="0" smtClean="0"/>
          </a:p>
          <a:p>
            <a:r>
              <a:rPr lang="es-PE" dirty="0" smtClean="0"/>
              <a:t>Uso de </a:t>
            </a:r>
            <a:r>
              <a:rPr lang="es-PE" dirty="0" err="1" smtClean="0"/>
              <a:t>continue</a:t>
            </a:r>
            <a:r>
              <a:rPr lang="es-PE" dirty="0" smtClean="0"/>
              <a:t> y break en los bucles</a:t>
            </a:r>
            <a:endParaRPr lang="es-PE" dirty="0"/>
          </a:p>
        </p:txBody>
      </p:sp>
      <p:pic>
        <p:nvPicPr>
          <p:cNvPr id="7" name="Marcador de contenido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731142"/>
            <a:ext cx="5181600" cy="2908604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26442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¿QUÉ ES UN BUCLE?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PE" dirty="0"/>
              <a:t>U</a:t>
            </a:r>
            <a:r>
              <a:rPr lang="es-PE" dirty="0" smtClean="0"/>
              <a:t>n </a:t>
            </a:r>
            <a:r>
              <a:rPr lang="es-PE" dirty="0"/>
              <a:t>bucle o </a:t>
            </a:r>
            <a:r>
              <a:rPr lang="es-PE" b="1" dirty="0" err="1"/>
              <a:t>loop</a:t>
            </a:r>
            <a:r>
              <a:rPr lang="es-PE" dirty="0"/>
              <a:t> es una estructura que posibilita la </a:t>
            </a:r>
            <a:r>
              <a:rPr lang="es-PE" b="1" dirty="0"/>
              <a:t>repetición de sentencias</a:t>
            </a:r>
            <a:r>
              <a:rPr lang="es-PE" dirty="0"/>
              <a:t> en muchas oportunidades. Cuando el programador estipula una cierta condición y dicha condición se cumple (es decir, resulta verdadera), se produce la ejecución del bucle, que recién se detendrá cuando la condición se deje de cumplir.</a:t>
            </a: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0294" y="2046049"/>
            <a:ext cx="5377173" cy="3650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864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ALGORITMO DE ESTRUCTURA REPETITIVA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1702954" y="2292119"/>
            <a:ext cx="8012380" cy="1612885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s-PE" sz="2800" b="1" dirty="0" smtClean="0">
                <a:solidFill>
                  <a:srgbClr val="FF0000"/>
                </a:solidFill>
              </a:rPr>
              <a:t>Sintaxis:</a:t>
            </a:r>
            <a:endParaRPr lang="es-PE" sz="2800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s-PE" sz="1600" dirty="0" smtClean="0"/>
              <a:t>	</a:t>
            </a:r>
          </a:p>
          <a:p>
            <a:pPr marL="0" indent="0">
              <a:buNone/>
            </a:pPr>
            <a:r>
              <a:rPr lang="es-PE" sz="1600" dirty="0">
                <a:solidFill>
                  <a:srgbClr val="FF0000"/>
                </a:solidFill>
              </a:rPr>
              <a:t>	</a:t>
            </a:r>
            <a:r>
              <a:rPr lang="es-PE" sz="2100" dirty="0" err="1" smtClean="0">
                <a:solidFill>
                  <a:srgbClr val="FF0000"/>
                </a:solidFill>
              </a:rPr>
              <a:t>for</a:t>
            </a:r>
            <a:r>
              <a:rPr lang="es-PE" sz="2100" dirty="0" smtClean="0">
                <a:solidFill>
                  <a:srgbClr val="FF0000"/>
                </a:solidFill>
              </a:rPr>
              <a:t> </a:t>
            </a:r>
            <a:r>
              <a:rPr lang="es-PE" sz="2100" dirty="0"/>
              <a:t>variable </a:t>
            </a:r>
            <a:r>
              <a:rPr lang="es-PE" sz="2100" dirty="0">
                <a:solidFill>
                  <a:srgbClr val="FF0000"/>
                </a:solidFill>
              </a:rPr>
              <a:t>in</a:t>
            </a:r>
            <a:r>
              <a:rPr lang="es-PE" sz="2100" dirty="0"/>
              <a:t> elemento iterable (lista, cadena, </a:t>
            </a:r>
            <a:r>
              <a:rPr lang="es-PE" sz="2100" dirty="0" err="1"/>
              <a:t>range</a:t>
            </a:r>
            <a:r>
              <a:rPr lang="es-PE" sz="2100" dirty="0"/>
              <a:t>, etc.): </a:t>
            </a:r>
          </a:p>
          <a:p>
            <a:pPr marL="0" indent="0">
              <a:buNone/>
            </a:pPr>
            <a:r>
              <a:rPr lang="es-PE" sz="2100" dirty="0" smtClean="0"/>
              <a:t>		cuerpo </a:t>
            </a:r>
            <a:r>
              <a:rPr lang="es-PE" sz="2100" dirty="0"/>
              <a:t>del bucle </a:t>
            </a:r>
          </a:p>
        </p:txBody>
      </p:sp>
      <p:pic>
        <p:nvPicPr>
          <p:cNvPr id="22" name="Imagen 2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6776" y="4527650"/>
            <a:ext cx="1850572" cy="2330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62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ESTRUCTURAS DE ITERACIÓN (PARA)</a:t>
            </a:r>
            <a:endParaRPr lang="es-PE" dirty="0"/>
          </a:p>
        </p:txBody>
      </p:sp>
      <p:grpSp>
        <p:nvGrpSpPr>
          <p:cNvPr id="15" name="Grupo 14"/>
          <p:cNvGrpSpPr/>
          <p:nvPr/>
        </p:nvGrpSpPr>
        <p:grpSpPr>
          <a:xfrm>
            <a:off x="2276616" y="1972725"/>
            <a:ext cx="7266214" cy="4632276"/>
            <a:chOff x="6417160" y="2238317"/>
            <a:chExt cx="5329238" cy="3671887"/>
          </a:xfrm>
        </p:grpSpPr>
        <p:grpSp>
          <p:nvGrpSpPr>
            <p:cNvPr id="16" name="Grupo 15"/>
            <p:cNvGrpSpPr/>
            <p:nvPr/>
          </p:nvGrpSpPr>
          <p:grpSpPr>
            <a:xfrm>
              <a:off x="6417160" y="2238317"/>
              <a:ext cx="5329238" cy="3671887"/>
              <a:chOff x="5796674" y="2224725"/>
              <a:chExt cx="5329238" cy="3671887"/>
            </a:xfrm>
          </p:grpSpPr>
          <p:grpSp>
            <p:nvGrpSpPr>
              <p:cNvPr id="18" name="Grupo 17"/>
              <p:cNvGrpSpPr/>
              <p:nvPr/>
            </p:nvGrpSpPr>
            <p:grpSpPr>
              <a:xfrm>
                <a:off x="5796674" y="2224725"/>
                <a:ext cx="5329238" cy="3671887"/>
                <a:chOff x="5796674" y="2224725"/>
                <a:chExt cx="5329238" cy="3671887"/>
              </a:xfrm>
            </p:grpSpPr>
            <p:sp>
              <p:nvSpPr>
                <p:cNvPr id="20" name="Text Box 5"/>
                <p:cNvSpPr txBox="1">
                  <a:spLocks noChangeArrowheads="1"/>
                </p:cNvSpPr>
                <p:nvPr/>
              </p:nvSpPr>
              <p:spPr bwMode="auto">
                <a:xfrm>
                  <a:off x="7669924" y="2224725"/>
                  <a:ext cx="2879725" cy="466725"/>
                </a:xfrm>
                <a:prstGeom prst="rect">
                  <a:avLst/>
                </a:prstGeom>
                <a:noFill/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/>
                <a:p>
                  <a:r>
                    <a:rPr lang="es-ES" altLang="es-PE"/>
                    <a:t> </a:t>
                  </a:r>
                  <a:r>
                    <a:rPr lang="es-ES" altLang="es-PE" b="1">
                      <a:latin typeface="Courier New" panose="02070309020205020404" pitchFamily="49" charset="0"/>
                    </a:rPr>
                    <a:t>inicialización</a:t>
                  </a:r>
                </a:p>
              </p:txBody>
            </p:sp>
            <p:sp>
              <p:nvSpPr>
                <p:cNvPr id="21" name="AutoShape 8"/>
                <p:cNvSpPr>
                  <a:spLocks noChangeArrowheads="1"/>
                </p:cNvSpPr>
                <p:nvPr/>
              </p:nvSpPr>
              <p:spPr bwMode="auto">
                <a:xfrm>
                  <a:off x="7525462" y="2945450"/>
                  <a:ext cx="3168650" cy="719137"/>
                </a:xfrm>
                <a:prstGeom prst="diamond">
                  <a:avLst/>
                </a:prstGeom>
                <a:noFill/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PE"/>
                </a:p>
              </p:txBody>
            </p:sp>
            <p:sp>
              <p:nvSpPr>
                <p:cNvPr id="22" name="Text Box 9"/>
                <p:cNvSpPr txBox="1">
                  <a:spLocks noChangeArrowheads="1"/>
                </p:cNvSpPr>
                <p:nvPr/>
              </p:nvSpPr>
              <p:spPr bwMode="auto">
                <a:xfrm>
                  <a:off x="7165099" y="4169412"/>
                  <a:ext cx="3887788" cy="292760"/>
                </a:xfrm>
                <a:prstGeom prst="rect">
                  <a:avLst/>
                </a:prstGeom>
                <a:noFill/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/>
                <a:p>
                  <a:pPr algn="ctr"/>
                  <a:r>
                    <a:rPr lang="es-ES" altLang="es-PE" b="1">
                      <a:latin typeface="Courier New" panose="02070309020205020404" pitchFamily="49" charset="0"/>
                    </a:rPr>
                    <a:t>bloque-o-instrucción</a:t>
                  </a:r>
                </a:p>
              </p:txBody>
            </p:sp>
            <p:sp>
              <p:nvSpPr>
                <p:cNvPr id="23" name="Text Box 10"/>
                <p:cNvSpPr txBox="1">
                  <a:spLocks noChangeArrowheads="1"/>
                </p:cNvSpPr>
                <p:nvPr/>
              </p:nvSpPr>
              <p:spPr bwMode="auto">
                <a:xfrm>
                  <a:off x="7812799" y="5033012"/>
                  <a:ext cx="2592388" cy="292760"/>
                </a:xfrm>
                <a:prstGeom prst="rect">
                  <a:avLst/>
                </a:prstGeom>
                <a:noFill/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/>
                <a:p>
                  <a:pPr algn="ctr"/>
                  <a:r>
                    <a:rPr lang="es-ES" altLang="es-PE" b="1" dirty="0">
                      <a:latin typeface="Courier New" panose="02070309020205020404" pitchFamily="49" charset="0"/>
                    </a:rPr>
                    <a:t>actualización</a:t>
                  </a:r>
                </a:p>
              </p:txBody>
            </p:sp>
            <p:sp>
              <p:nvSpPr>
                <p:cNvPr id="24" name="Text Box 13"/>
                <p:cNvSpPr txBox="1">
                  <a:spLocks noChangeArrowheads="1"/>
                </p:cNvSpPr>
                <p:nvPr/>
              </p:nvSpPr>
              <p:spPr bwMode="auto">
                <a:xfrm>
                  <a:off x="9109787" y="3664587"/>
                  <a:ext cx="914400" cy="457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/>
                <a:p>
                  <a:r>
                    <a:rPr lang="es-ES" altLang="es-PE" b="1">
                      <a:latin typeface="Courier New" panose="02070309020205020404" pitchFamily="49" charset="0"/>
                    </a:rPr>
                    <a:t>true</a:t>
                  </a:r>
                </a:p>
              </p:txBody>
            </p:sp>
            <p:cxnSp>
              <p:nvCxnSpPr>
                <p:cNvPr id="25" name="AutoShape 14"/>
                <p:cNvCxnSpPr>
                  <a:cxnSpLocks noChangeShapeType="1"/>
                  <a:stCxn id="22" idx="2"/>
                  <a:endCxn id="23" idx="0"/>
                </p:cNvCxnSpPr>
                <p:nvPr/>
              </p:nvCxnSpPr>
              <p:spPr bwMode="auto">
                <a:xfrm>
                  <a:off x="9108993" y="4462172"/>
                  <a:ext cx="0" cy="570840"/>
                </a:xfrm>
                <a:prstGeom prst="straightConnector1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 type="triangle" w="med" len="med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sp>
              <p:nvSpPr>
                <p:cNvPr id="26" name="Freeform 15"/>
                <p:cNvSpPr>
                  <a:spLocks/>
                </p:cNvSpPr>
                <p:nvPr/>
              </p:nvSpPr>
              <p:spPr bwMode="auto">
                <a:xfrm>
                  <a:off x="6877762" y="3305812"/>
                  <a:ext cx="1727200" cy="2590800"/>
                </a:xfrm>
                <a:custGeom>
                  <a:avLst/>
                  <a:gdLst>
                    <a:gd name="T0" fmla="*/ 576 w 1536"/>
                    <a:gd name="T1" fmla="*/ 0 h 1632"/>
                    <a:gd name="T2" fmla="*/ 0 w 1536"/>
                    <a:gd name="T3" fmla="*/ 0 h 1632"/>
                    <a:gd name="T4" fmla="*/ 0 w 1536"/>
                    <a:gd name="T5" fmla="*/ 1536 h 1632"/>
                    <a:gd name="T6" fmla="*/ 1536 w 1536"/>
                    <a:gd name="T7" fmla="*/ 1536 h 1632"/>
                    <a:gd name="T8" fmla="*/ 1536 w 1536"/>
                    <a:gd name="T9" fmla="*/ 1632 h 16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36" h="1632">
                      <a:moveTo>
                        <a:pt x="576" y="0"/>
                      </a:moveTo>
                      <a:lnTo>
                        <a:pt x="0" y="0"/>
                      </a:lnTo>
                      <a:lnTo>
                        <a:pt x="0" y="1536"/>
                      </a:lnTo>
                      <a:lnTo>
                        <a:pt x="1536" y="1536"/>
                      </a:lnTo>
                      <a:lnTo>
                        <a:pt x="1536" y="1632"/>
                      </a:lnTo>
                    </a:path>
                  </a:pathLst>
                </a:custGeom>
                <a:noFill/>
                <a:ln w="9525">
                  <a:solidFill>
                    <a:schemeClr val="tx1"/>
                  </a:solidFill>
                  <a:round/>
                  <a:headEnd/>
                  <a:tailEnd type="triangle" w="med" len="med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s-PE"/>
                </a:p>
              </p:txBody>
            </p:sp>
            <p:sp>
              <p:nvSpPr>
                <p:cNvPr id="27" name="Text Box 16"/>
                <p:cNvSpPr txBox="1">
                  <a:spLocks noChangeArrowheads="1"/>
                </p:cNvSpPr>
                <p:nvPr/>
              </p:nvSpPr>
              <p:spPr bwMode="auto">
                <a:xfrm>
                  <a:off x="5796674" y="3664587"/>
                  <a:ext cx="1096963" cy="457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/>
                <a:p>
                  <a:r>
                    <a:rPr lang="es-ES" altLang="es-PE" b="1">
                      <a:latin typeface="Courier New" panose="02070309020205020404" pitchFamily="49" charset="0"/>
                    </a:rPr>
                    <a:t>false</a:t>
                  </a:r>
                </a:p>
              </p:txBody>
            </p:sp>
            <p:sp>
              <p:nvSpPr>
                <p:cNvPr id="28" name="Freeform 17"/>
                <p:cNvSpPr>
                  <a:spLocks/>
                </p:cNvSpPr>
                <p:nvPr/>
              </p:nvSpPr>
              <p:spPr bwMode="auto">
                <a:xfrm>
                  <a:off x="9109787" y="3305812"/>
                  <a:ext cx="2016125" cy="2447925"/>
                </a:xfrm>
                <a:custGeom>
                  <a:avLst/>
                  <a:gdLst>
                    <a:gd name="T0" fmla="*/ 0 w 1248"/>
                    <a:gd name="T1" fmla="*/ 1440 h 1584"/>
                    <a:gd name="T2" fmla="*/ 0 w 1248"/>
                    <a:gd name="T3" fmla="*/ 1584 h 1584"/>
                    <a:gd name="T4" fmla="*/ 1248 w 1248"/>
                    <a:gd name="T5" fmla="*/ 1584 h 1584"/>
                    <a:gd name="T6" fmla="*/ 1248 w 1248"/>
                    <a:gd name="T7" fmla="*/ 0 h 1584"/>
                    <a:gd name="T8" fmla="*/ 960 w 1248"/>
                    <a:gd name="T9" fmla="*/ 0 h 15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48" h="1584">
                      <a:moveTo>
                        <a:pt x="0" y="1440"/>
                      </a:moveTo>
                      <a:lnTo>
                        <a:pt x="0" y="1584"/>
                      </a:lnTo>
                      <a:lnTo>
                        <a:pt x="1248" y="1584"/>
                      </a:lnTo>
                      <a:lnTo>
                        <a:pt x="1248" y="0"/>
                      </a:lnTo>
                      <a:lnTo>
                        <a:pt x="960" y="0"/>
                      </a:lnTo>
                    </a:path>
                  </a:pathLst>
                </a:custGeom>
                <a:noFill/>
                <a:ln w="9525">
                  <a:solidFill>
                    <a:schemeClr val="tx1"/>
                  </a:solidFill>
                  <a:round/>
                  <a:headEnd/>
                  <a:tailEnd type="triangle" w="med" len="med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s-PE"/>
                </a:p>
              </p:txBody>
            </p:sp>
            <p:cxnSp>
              <p:nvCxnSpPr>
                <p:cNvPr id="29" name="AutoShape 19"/>
                <p:cNvCxnSpPr>
                  <a:cxnSpLocks noChangeShapeType="1"/>
                  <a:stCxn id="20" idx="2"/>
                  <a:endCxn id="21" idx="0"/>
                </p:cNvCxnSpPr>
                <p:nvPr/>
              </p:nvCxnSpPr>
              <p:spPr bwMode="auto">
                <a:xfrm>
                  <a:off x="9109787" y="2691450"/>
                  <a:ext cx="0" cy="254000"/>
                </a:xfrm>
                <a:prstGeom prst="straightConnector1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 type="triangle" w="med" len="med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</p:grpSp>
          <p:cxnSp>
            <p:nvCxnSpPr>
              <p:cNvPr id="19" name="AutoShape 12"/>
              <p:cNvCxnSpPr>
                <a:cxnSpLocks noChangeShapeType="1"/>
              </p:cNvCxnSpPr>
              <p:nvPr/>
            </p:nvCxnSpPr>
            <p:spPr bwMode="auto">
              <a:xfrm>
                <a:off x="9109787" y="3664587"/>
                <a:ext cx="0" cy="504825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</p:grpSp>
        <p:sp>
          <p:nvSpPr>
            <p:cNvPr id="17" name="Text Box 7"/>
            <p:cNvSpPr txBox="1">
              <a:spLocks noChangeArrowheads="1"/>
            </p:cNvSpPr>
            <p:nvPr/>
          </p:nvSpPr>
          <p:spPr bwMode="auto">
            <a:xfrm>
              <a:off x="9302019" y="3111442"/>
              <a:ext cx="1045420" cy="29276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s-ES" altLang="es-PE" b="1" dirty="0">
                  <a:latin typeface="Courier New" panose="02070309020205020404" pitchFamily="49" charset="0"/>
                </a:rPr>
                <a:t>condición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80380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ESTRUCTURA FOR (Caso 1)</a:t>
            </a:r>
            <a:endParaRPr lang="es-PE" dirty="0"/>
          </a:p>
        </p:txBody>
      </p:sp>
      <p:sp>
        <p:nvSpPr>
          <p:cNvPr id="7" name="Marcador de contenido 2"/>
          <p:cNvSpPr>
            <a:spLocks noGrp="1"/>
          </p:cNvSpPr>
          <p:nvPr>
            <p:ph sz="half" idx="1"/>
          </p:nvPr>
        </p:nvSpPr>
        <p:spPr>
          <a:xfrm>
            <a:off x="540158" y="1968872"/>
            <a:ext cx="4675496" cy="268921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s-PE" dirty="0"/>
          </a:p>
          <a:p>
            <a:pPr marL="0" indent="0">
              <a:buNone/>
            </a:pPr>
            <a:r>
              <a:rPr lang="es-PE" dirty="0" err="1" smtClean="0"/>
              <a:t>print</a:t>
            </a:r>
            <a:r>
              <a:rPr lang="es-PE" dirty="0"/>
              <a:t>("Comienzo") </a:t>
            </a:r>
          </a:p>
          <a:p>
            <a:pPr marL="0" indent="0">
              <a:buNone/>
            </a:pPr>
            <a:endParaRPr lang="nn-NO" dirty="0" smtClean="0"/>
          </a:p>
          <a:p>
            <a:pPr marL="0" indent="0">
              <a:buNone/>
            </a:pPr>
            <a:r>
              <a:rPr lang="nn-NO" dirty="0" smtClean="0"/>
              <a:t>for </a:t>
            </a:r>
            <a:r>
              <a:rPr lang="nn-NO" dirty="0"/>
              <a:t>i in [0, 1, 2]: </a:t>
            </a:r>
          </a:p>
          <a:p>
            <a:pPr marL="0" indent="0">
              <a:buNone/>
            </a:pPr>
            <a:r>
              <a:rPr lang="es-PE" dirty="0" smtClean="0"/>
              <a:t>	</a:t>
            </a:r>
            <a:r>
              <a:rPr lang="es-PE" dirty="0" err="1" smtClean="0"/>
              <a:t>print</a:t>
            </a:r>
            <a:r>
              <a:rPr lang="es-PE" dirty="0"/>
              <a:t>("Hola ", </a:t>
            </a:r>
            <a:r>
              <a:rPr lang="es-PE" dirty="0" err="1"/>
              <a:t>end</a:t>
            </a:r>
            <a:r>
              <a:rPr lang="es-PE" dirty="0"/>
              <a:t>="") </a:t>
            </a:r>
          </a:p>
          <a:p>
            <a:pPr marL="0" indent="0">
              <a:buNone/>
            </a:pPr>
            <a:endParaRPr lang="es-PE" dirty="0" smtClean="0"/>
          </a:p>
        </p:txBody>
      </p:sp>
      <p:sp>
        <p:nvSpPr>
          <p:cNvPr id="8" name="Flecha derecha 7"/>
          <p:cNvSpPr/>
          <p:nvPr/>
        </p:nvSpPr>
        <p:spPr>
          <a:xfrm>
            <a:off x="4832019" y="2339860"/>
            <a:ext cx="737134" cy="675470"/>
          </a:xfrm>
          <a:prstGeom prst="rightArrow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6280" y="2339860"/>
            <a:ext cx="2470730" cy="586556"/>
          </a:xfrm>
          <a:prstGeom prst="rect">
            <a:avLst/>
          </a:prstGeom>
        </p:spPr>
      </p:pic>
      <p:sp>
        <p:nvSpPr>
          <p:cNvPr id="10" name="Flecha derecha 9"/>
          <p:cNvSpPr/>
          <p:nvPr/>
        </p:nvSpPr>
        <p:spPr>
          <a:xfrm>
            <a:off x="4847088" y="3398792"/>
            <a:ext cx="737134" cy="675470"/>
          </a:xfrm>
          <a:prstGeom prst="rightArrow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12" name="Imagen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4490" y="3398792"/>
            <a:ext cx="2402519" cy="628507"/>
          </a:xfrm>
          <a:prstGeom prst="rect">
            <a:avLst/>
          </a:prstGeom>
        </p:spPr>
      </p:pic>
      <p:sp>
        <p:nvSpPr>
          <p:cNvPr id="13" name="Rectángulo 12"/>
          <p:cNvSpPr/>
          <p:nvPr/>
        </p:nvSpPr>
        <p:spPr>
          <a:xfrm>
            <a:off x="540159" y="3226875"/>
            <a:ext cx="4042352" cy="1019304"/>
          </a:xfrm>
          <a:prstGeom prst="rect">
            <a:avLst/>
          </a:prstGeom>
          <a:noFill/>
          <a:ln w="571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14" name="Imagen 13"/>
          <p:cNvPicPr>
            <a:picLocks noChangeAspect="1"/>
          </p:cNvPicPr>
          <p:nvPr/>
        </p:nvPicPr>
        <p:blipFill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983552" y="2260411"/>
            <a:ext cx="2867025" cy="353377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37238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ESTRUCTURA FOR (Caso 2)</a:t>
            </a:r>
            <a:endParaRPr lang="es-PE" dirty="0"/>
          </a:p>
        </p:txBody>
      </p:sp>
      <p:sp>
        <p:nvSpPr>
          <p:cNvPr id="7" name="Marcador de contenido 2"/>
          <p:cNvSpPr>
            <a:spLocks noGrp="1"/>
          </p:cNvSpPr>
          <p:nvPr>
            <p:ph sz="half" idx="1"/>
          </p:nvPr>
        </p:nvSpPr>
        <p:spPr>
          <a:xfrm>
            <a:off x="714053" y="2296106"/>
            <a:ext cx="4675496" cy="268921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s-PE" dirty="0"/>
          </a:p>
          <a:p>
            <a:pPr marL="0" indent="0">
              <a:buNone/>
            </a:pPr>
            <a:r>
              <a:rPr lang="es-PE" dirty="0" err="1"/>
              <a:t>print</a:t>
            </a:r>
            <a:r>
              <a:rPr lang="es-PE" dirty="0"/>
              <a:t>("Comienzo") </a:t>
            </a:r>
          </a:p>
          <a:p>
            <a:pPr marL="0" indent="0">
              <a:buNone/>
            </a:pPr>
            <a:r>
              <a:rPr lang="nn-NO" dirty="0"/>
              <a:t>for i in [1, 1, 1]: </a:t>
            </a:r>
          </a:p>
          <a:p>
            <a:pPr marL="0" indent="0">
              <a:buNone/>
            </a:pPr>
            <a:r>
              <a:rPr lang="es-PE" dirty="0" smtClean="0"/>
              <a:t>	</a:t>
            </a:r>
            <a:r>
              <a:rPr lang="es-PE" dirty="0" err="1" smtClean="0"/>
              <a:t>print</a:t>
            </a:r>
            <a:r>
              <a:rPr lang="es-PE" dirty="0"/>
              <a:t>("Hola ", </a:t>
            </a:r>
            <a:r>
              <a:rPr lang="es-PE" dirty="0" err="1"/>
              <a:t>end</a:t>
            </a:r>
            <a:r>
              <a:rPr lang="es-PE" dirty="0"/>
              <a:t>="") </a:t>
            </a:r>
          </a:p>
          <a:p>
            <a:pPr marL="0" indent="0">
              <a:buNone/>
            </a:pPr>
            <a:r>
              <a:rPr lang="es-PE" dirty="0" err="1"/>
              <a:t>print</a:t>
            </a:r>
            <a:r>
              <a:rPr lang="es-PE" dirty="0"/>
              <a:t>() </a:t>
            </a:r>
          </a:p>
          <a:p>
            <a:pPr marL="0" indent="0">
              <a:buNone/>
            </a:pPr>
            <a:r>
              <a:rPr lang="es-PE" dirty="0" err="1"/>
              <a:t>print</a:t>
            </a:r>
            <a:r>
              <a:rPr lang="es-PE" dirty="0"/>
              <a:t>("Final") </a:t>
            </a:r>
            <a:endParaRPr lang="es-PE" dirty="0" smtClean="0"/>
          </a:p>
        </p:txBody>
      </p:sp>
      <p:sp>
        <p:nvSpPr>
          <p:cNvPr id="10" name="Flecha derecha 9"/>
          <p:cNvSpPr/>
          <p:nvPr/>
        </p:nvSpPr>
        <p:spPr>
          <a:xfrm>
            <a:off x="5055129" y="3243014"/>
            <a:ext cx="746581" cy="675470"/>
          </a:xfrm>
          <a:prstGeom prst="rightArrow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3" name="Rectángulo 2"/>
          <p:cNvSpPr/>
          <p:nvPr/>
        </p:nvSpPr>
        <p:spPr>
          <a:xfrm>
            <a:off x="5914329" y="2742142"/>
            <a:ext cx="278843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PE" sz="2400" b="1" dirty="0">
                <a:solidFill>
                  <a:srgbClr val="000000"/>
                </a:solidFill>
                <a:latin typeface="Courier New" panose="02070309020205020404" pitchFamily="49" charset="0"/>
              </a:rPr>
              <a:t>RESULTADO: </a:t>
            </a:r>
            <a:endParaRPr lang="es-PE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s-PE" sz="2400" dirty="0">
                <a:solidFill>
                  <a:srgbClr val="000000"/>
                </a:solidFill>
                <a:latin typeface="Courier New" panose="02070309020205020404" pitchFamily="49" charset="0"/>
              </a:rPr>
              <a:t>Comienzo </a:t>
            </a:r>
          </a:p>
          <a:p>
            <a:r>
              <a:rPr lang="es-PE" sz="2400" dirty="0">
                <a:solidFill>
                  <a:srgbClr val="000000"/>
                </a:solidFill>
                <a:latin typeface="Courier New" panose="02070309020205020404" pitchFamily="49" charset="0"/>
              </a:rPr>
              <a:t>Hola </a:t>
            </a:r>
            <a:r>
              <a:rPr lang="es-PE" sz="2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Hola</a:t>
            </a:r>
            <a:r>
              <a:rPr lang="es-PE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s-PE" sz="2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Hola</a:t>
            </a:r>
            <a:r>
              <a:rPr lang="es-PE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es-PE" sz="2400" dirty="0">
                <a:solidFill>
                  <a:srgbClr val="000000"/>
                </a:solidFill>
                <a:latin typeface="Courier New" panose="02070309020205020404" pitchFamily="49" charset="0"/>
              </a:rPr>
              <a:t>Final </a:t>
            </a:r>
            <a:endParaRPr lang="es-PE" sz="2400" dirty="0"/>
          </a:p>
        </p:txBody>
      </p:sp>
      <p:sp>
        <p:nvSpPr>
          <p:cNvPr id="11" name="Rectángulo 10"/>
          <p:cNvSpPr/>
          <p:nvPr/>
        </p:nvSpPr>
        <p:spPr>
          <a:xfrm>
            <a:off x="714053" y="3118757"/>
            <a:ext cx="4151861" cy="816430"/>
          </a:xfrm>
          <a:prstGeom prst="rect">
            <a:avLst/>
          </a:prstGeom>
          <a:noFill/>
          <a:ln w="571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14" name="Imagen 13"/>
          <p:cNvPicPr>
            <a:picLocks noChangeAspect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973041" y="2544914"/>
            <a:ext cx="2867025" cy="353377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13829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ESTRUCTURA FOR (Caso 3)</a:t>
            </a:r>
            <a:endParaRPr lang="es-PE" dirty="0"/>
          </a:p>
        </p:txBody>
      </p:sp>
      <p:sp>
        <p:nvSpPr>
          <p:cNvPr id="7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2633842"/>
            <a:ext cx="4675496" cy="26892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PE" dirty="0" err="1"/>
              <a:t>print</a:t>
            </a:r>
            <a:r>
              <a:rPr lang="es-PE" dirty="0"/>
              <a:t>("Comienzo") </a:t>
            </a:r>
          </a:p>
          <a:p>
            <a:pPr marL="0" indent="0">
              <a:buNone/>
            </a:pPr>
            <a:r>
              <a:rPr lang="es-PE" dirty="0" err="1"/>
              <a:t>for</a:t>
            </a:r>
            <a:r>
              <a:rPr lang="es-PE" dirty="0"/>
              <a:t> i in []: </a:t>
            </a:r>
          </a:p>
          <a:p>
            <a:pPr marL="0" indent="0">
              <a:buNone/>
            </a:pPr>
            <a:r>
              <a:rPr lang="es-PE" dirty="0" smtClean="0"/>
              <a:t>	</a:t>
            </a:r>
            <a:r>
              <a:rPr lang="es-PE" dirty="0" err="1" smtClean="0"/>
              <a:t>print</a:t>
            </a:r>
            <a:r>
              <a:rPr lang="es-PE" dirty="0"/>
              <a:t>("Hola ", </a:t>
            </a:r>
            <a:r>
              <a:rPr lang="es-PE" dirty="0" err="1"/>
              <a:t>end</a:t>
            </a:r>
            <a:r>
              <a:rPr lang="es-PE" dirty="0"/>
              <a:t>="") </a:t>
            </a:r>
          </a:p>
          <a:p>
            <a:pPr marL="0" indent="0">
              <a:buNone/>
            </a:pPr>
            <a:r>
              <a:rPr lang="es-PE" dirty="0" err="1"/>
              <a:t>print</a:t>
            </a:r>
            <a:r>
              <a:rPr lang="es-PE" dirty="0"/>
              <a:t>() </a:t>
            </a:r>
          </a:p>
          <a:p>
            <a:pPr marL="0" indent="0">
              <a:buNone/>
            </a:pPr>
            <a:r>
              <a:rPr lang="es-PE" dirty="0" err="1"/>
              <a:t>print</a:t>
            </a:r>
            <a:r>
              <a:rPr lang="es-PE" dirty="0"/>
              <a:t>("Final") </a:t>
            </a:r>
            <a:endParaRPr lang="es-PE" dirty="0" smtClean="0"/>
          </a:p>
        </p:txBody>
      </p:sp>
      <p:sp>
        <p:nvSpPr>
          <p:cNvPr id="10" name="Flecha derecha 9"/>
          <p:cNvSpPr/>
          <p:nvPr/>
        </p:nvSpPr>
        <p:spPr>
          <a:xfrm>
            <a:off x="5106373" y="3445985"/>
            <a:ext cx="852993" cy="675470"/>
          </a:xfrm>
          <a:prstGeom prst="rightArrow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4" name="Rectángulo 3"/>
          <p:cNvSpPr/>
          <p:nvPr/>
        </p:nvSpPr>
        <p:spPr>
          <a:xfrm>
            <a:off x="6349690" y="2746520"/>
            <a:ext cx="246569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PE" sz="2400" b="1" dirty="0">
                <a:solidFill>
                  <a:srgbClr val="000000"/>
                </a:solidFill>
                <a:latin typeface="Courier New" panose="02070309020205020404" pitchFamily="49" charset="0"/>
              </a:rPr>
              <a:t>RESULTADO: </a:t>
            </a:r>
            <a:endParaRPr lang="es-PE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s-PE" sz="240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Comienzo</a:t>
            </a:r>
          </a:p>
          <a:p>
            <a:r>
              <a:rPr lang="es-PE" sz="240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endParaRPr lang="es-PE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s-PE" sz="2400" dirty="0">
                <a:solidFill>
                  <a:srgbClr val="000000"/>
                </a:solidFill>
                <a:latin typeface="Courier New" panose="02070309020205020404" pitchFamily="49" charset="0"/>
              </a:rPr>
              <a:t>Final </a:t>
            </a:r>
            <a:endParaRPr lang="es-PE" sz="2400" dirty="0"/>
          </a:p>
        </p:txBody>
      </p:sp>
      <p:sp>
        <p:nvSpPr>
          <p:cNvPr id="8" name="Rectángulo 7"/>
          <p:cNvSpPr/>
          <p:nvPr/>
        </p:nvSpPr>
        <p:spPr>
          <a:xfrm>
            <a:off x="838201" y="3053443"/>
            <a:ext cx="4076700" cy="930728"/>
          </a:xfrm>
          <a:prstGeom prst="rect">
            <a:avLst/>
          </a:prstGeom>
          <a:noFill/>
          <a:ln w="571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815386" y="2549293"/>
            <a:ext cx="2867025" cy="353377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43173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theme/theme1.xml><?xml version="1.0" encoding="utf-8"?>
<a:theme xmlns:a="http://schemas.openxmlformats.org/drawingml/2006/main" name="tema_corp_2019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a_corp_2019" id="{04C962F1-D308-4BC2-A59B-463E03880934}" vid="{5C5A6791-3381-4C54-ADB6-99208E4EC962}"/>
    </a:ext>
  </a:extLst>
</a:theme>
</file>

<file path=ppt/theme/theme2.xml><?xml version="1.0" encoding="utf-8"?>
<a:theme xmlns:a="http://schemas.openxmlformats.org/drawingml/2006/main" name="blanco_corp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a_corp_2019" id="{96B6D52C-0A4F-4EB0-8C2B-285DCA567D8A}" vid="{B3B0B69F-1963-4ECA-8471-DFE3E6C6AD6C}"/>
    </a:ext>
  </a:extLst>
</a:theme>
</file>

<file path=ppt/theme/theme3.xml><?xml version="1.0" encoding="utf-8"?>
<a:theme xmlns:a="http://schemas.openxmlformats.org/drawingml/2006/main" name="verde_corp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a_corp_2019" id="{96B6D52C-0A4F-4EB0-8C2B-285DCA567D8A}" vid="{B3B0B69F-1963-4ECA-8471-DFE3E6C6AD6C}"/>
    </a:ext>
  </a:extLst>
</a:theme>
</file>

<file path=ppt/theme/theme4.xml><?xml version="1.0" encoding="utf-8"?>
<a:theme xmlns:a="http://schemas.openxmlformats.org/drawingml/2006/main" name="amarillo_corp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a_corp_2019" id="{6092C70D-0B5D-43B6-94AF-CA86E5A99A66}" vid="{84C757C7-FE3E-41B3-A698-C26B0010DACC}"/>
    </a:ext>
  </a:extLst>
</a:theme>
</file>

<file path=ppt/theme/theme5.xml><?xml version="1.0" encoding="utf-8"?>
<a:theme xmlns:a="http://schemas.openxmlformats.org/drawingml/2006/main" name="azul_corp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a_corp_2019" id="{96B6D52C-0A4F-4EB0-8C2B-285DCA567D8A}" vid="{B3B0B69F-1963-4ECA-8471-DFE3E6C6AD6C}"/>
    </a:ext>
  </a:extLst>
</a:theme>
</file>

<file path=ppt/theme/theme6.xml><?xml version="1.0" encoding="utf-8"?>
<a:theme xmlns:a="http://schemas.openxmlformats.org/drawingml/2006/main" name="anaranjado_corp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a_corp_2019" id="{96B6D52C-0A4F-4EB0-8C2B-285DCA567D8A}" vid="{B3B0B69F-1963-4ECA-8471-DFE3E6C6AD6C}"/>
    </a:ext>
  </a:extLst>
</a:theme>
</file>

<file path=ppt/theme/theme7.xml><?xml version="1.0" encoding="utf-8"?>
<a:theme xmlns:a="http://schemas.openxmlformats.org/drawingml/2006/main" name="morado_corp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a_corp_2019" id="{96B6D52C-0A4F-4EB0-8C2B-285DCA567D8A}" vid="{B3B0B69F-1963-4ECA-8471-DFE3E6C6AD6C}"/>
    </a:ext>
  </a:extLst>
</a:theme>
</file>

<file path=ppt/theme/theme8.xml><?xml version="1.0" encoding="utf-8"?>
<a:theme xmlns:a="http://schemas.openxmlformats.org/drawingml/2006/main" name="rojo_corp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a_corp_2019" id="{96B6D52C-0A4F-4EB0-8C2B-285DCA567D8A}" vid="{B3B0B69F-1963-4ECA-8471-DFE3E6C6AD6C}"/>
    </a:ext>
  </a:extLst>
</a:theme>
</file>

<file path=ppt/theme/theme9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tema_corp_2019</Template>
  <TotalTime>274</TotalTime>
  <Words>920</Words>
  <Application>Microsoft Office PowerPoint</Application>
  <PresentationFormat>Panorámica</PresentationFormat>
  <Paragraphs>213</Paragraphs>
  <Slides>21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8</vt:i4>
      </vt:variant>
      <vt:variant>
        <vt:lpstr>Títulos de diapositiva</vt:lpstr>
      </vt:variant>
      <vt:variant>
        <vt:i4>21</vt:i4>
      </vt:variant>
    </vt:vector>
  </HeadingPairs>
  <TitlesOfParts>
    <vt:vector size="37" baseType="lpstr">
      <vt:lpstr>Calibri</vt:lpstr>
      <vt:lpstr>Muller Regular</vt:lpstr>
      <vt:lpstr>Consolas</vt:lpstr>
      <vt:lpstr>Tahoma</vt:lpstr>
      <vt:lpstr>Stag Light</vt:lpstr>
      <vt:lpstr>Arial</vt:lpstr>
      <vt:lpstr>Courier New</vt:lpstr>
      <vt:lpstr>Symbol</vt:lpstr>
      <vt:lpstr>tema_corp_2019</vt:lpstr>
      <vt:lpstr>blanco_corp</vt:lpstr>
      <vt:lpstr>verde_corp</vt:lpstr>
      <vt:lpstr>amarillo_corp</vt:lpstr>
      <vt:lpstr>azul_corp</vt:lpstr>
      <vt:lpstr>anaranjado_corp</vt:lpstr>
      <vt:lpstr>morado_corp</vt:lpstr>
      <vt:lpstr>rojo_corp</vt:lpstr>
      <vt:lpstr>Fundamentos de Programación</vt:lpstr>
      <vt:lpstr>LOGRO DE APRENDIZAJE</vt:lpstr>
      <vt:lpstr>CONTENIDOS</vt:lpstr>
      <vt:lpstr>¿QUÉ ES UN BUCLE?</vt:lpstr>
      <vt:lpstr>ALGORITMO DE ESTRUCTURA REPETITIVA</vt:lpstr>
      <vt:lpstr>ESTRUCTURAS DE ITERACIÓN (PARA)</vt:lpstr>
      <vt:lpstr>ESTRUCTURA FOR (Caso 1)</vt:lpstr>
      <vt:lpstr>ESTRUCTURA FOR (Caso 2)</vt:lpstr>
      <vt:lpstr>ESTRUCTURA FOR (Caso 3)</vt:lpstr>
      <vt:lpstr>ESTRUCTURA FOR (Caso 4)</vt:lpstr>
      <vt:lpstr>ESTRUCTURA FOR (Caso 5)</vt:lpstr>
      <vt:lpstr>ESTRUCTURA FOR (Caso 6)</vt:lpstr>
      <vt:lpstr>USO DE CONTINUE Y BREAK EN LOS BUCLES</vt:lpstr>
      <vt:lpstr>EJERCICIOS</vt:lpstr>
      <vt:lpstr>EJERCICIOS</vt:lpstr>
      <vt:lpstr>EJERCICIOS</vt:lpstr>
      <vt:lpstr>EJERCICIOS</vt:lpstr>
      <vt:lpstr>EJERCICIOS</vt:lpstr>
      <vt:lpstr>AHORA USTEDES</vt:lpstr>
      <vt:lpstr>AHORA USTEDES</vt:lpstr>
      <vt:lpstr>AHORA USTEDES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Franco Ponce Silva</dc:creator>
  <cp:lastModifiedBy>CAMILA</cp:lastModifiedBy>
  <cp:revision>52</cp:revision>
  <dcterms:created xsi:type="dcterms:W3CDTF">2018-11-28T19:57:05Z</dcterms:created>
  <dcterms:modified xsi:type="dcterms:W3CDTF">2019-03-15T15:38:07Z</dcterms:modified>
</cp:coreProperties>
</file>

<file path=docProps/thumbnail.jpeg>
</file>